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2" r:id="rId2"/>
    <p:sldId id="313" r:id="rId3"/>
    <p:sldId id="326" r:id="rId4"/>
    <p:sldId id="333" r:id="rId5"/>
    <p:sldId id="344" r:id="rId6"/>
    <p:sldId id="342" r:id="rId7"/>
    <p:sldId id="345" r:id="rId8"/>
    <p:sldId id="346" r:id="rId9"/>
    <p:sldId id="349" r:id="rId10"/>
    <p:sldId id="352" r:id="rId11"/>
    <p:sldId id="293" r:id="rId12"/>
  </p:sldIdLst>
  <p:sldSz cx="12192000" cy="6858000"/>
  <p:notesSz cx="9918700" cy="6819900"/>
  <p:defaultTextStyle>
    <a:defPPr>
      <a:defRPr lang="ru-RU"/>
    </a:defPPr>
    <a:lvl1pPr marL="0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4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003B59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91" autoAdjust="0"/>
    <p:restoredTop sz="94600"/>
  </p:normalViewPr>
  <p:slideViewPr>
    <p:cSldViewPr>
      <p:cViewPr varScale="1">
        <p:scale>
          <a:sx n="101" d="100"/>
          <a:sy n="101" d="100"/>
        </p:scale>
        <p:origin x="138" y="348"/>
      </p:cViewPr>
      <p:guideLst>
        <p:guide orient="horz" pos="6087"/>
        <p:guide pos="45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4075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3" y="2125979"/>
            <a:ext cx="1036320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8" y="3840494"/>
            <a:ext cx="85344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" y="1088796"/>
            <a:ext cx="790493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894047" y="1149149"/>
            <a:ext cx="10747437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9" y="4134318"/>
            <a:ext cx="241005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3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8" name="bk object 18"/>
          <p:cNvSpPr/>
          <p:nvPr/>
        </p:nvSpPr>
        <p:spPr>
          <a:xfrm>
            <a:off x="1552104" y="5198930"/>
            <a:ext cx="321330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9" name="bk object 19"/>
          <p:cNvSpPr/>
          <p:nvPr/>
        </p:nvSpPr>
        <p:spPr>
          <a:xfrm>
            <a:off x="6626354" y="5897198"/>
            <a:ext cx="256420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0" name="bk object 20"/>
          <p:cNvSpPr/>
          <p:nvPr/>
        </p:nvSpPr>
        <p:spPr>
          <a:xfrm>
            <a:off x="6593669" y="5372227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bk object 21"/>
          <p:cNvSpPr/>
          <p:nvPr/>
        </p:nvSpPr>
        <p:spPr>
          <a:xfrm>
            <a:off x="6593669" y="4832610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61" y="1175573"/>
            <a:ext cx="319167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28" y="1480267"/>
            <a:ext cx="4351791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1" y="6377949"/>
            <a:ext cx="2804159" cy="585438"/>
          </a:xfrm>
        </p:spPr>
        <p:txBody>
          <a:bodyPr/>
          <a:lstStyle/>
          <a:p>
            <a:fld id="{98206734-726E-46B9-B3CD-75FDA00F97BD}" type="datetime1">
              <a:rPr lang="ru-RU" smtClean="0"/>
              <a:t>16.09.2021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55"/>
            <a:ext cx="3901440" cy="5854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77955"/>
            <a:ext cx="2804159" cy="585438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2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51"/>
            <a:ext cx="10972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53"/>
            <a:ext cx="390144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6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53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1753316" y="1911147"/>
            <a:ext cx="78478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Статус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миграции баз данных бюджетного учета федеральных органов исполнительной власти в ГИИС «Электронный бюджет»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https://</a:t>
            </a:r>
            <a:r>
              <a:rPr lang="en-US" dirty="0" smtClean="0"/>
              <a:t>mbufk.roskazna.gov.ru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 2021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5357192" y="5181478"/>
            <a:ext cx="577753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dirty="0" smtClean="0">
                <a:cs typeface="Times New Roman" pitchFamily="18" charset="0"/>
              </a:rPr>
              <a:t>Начальник отдела технологического обеспечения Межрегионального бухгалтерского </a:t>
            </a:r>
            <a:r>
              <a:rPr lang="ru-RU" altLang="ru-RU" sz="1600" dirty="0">
                <a:cs typeface="Times New Roman" pitchFamily="18" charset="0"/>
              </a:rPr>
              <a:t>Управления </a:t>
            </a:r>
            <a:r>
              <a:rPr lang="ru-RU" altLang="ru-RU" sz="1600" dirty="0" smtClean="0">
                <a:cs typeface="Times New Roman" pitchFamily="18" charset="0"/>
              </a:rPr>
              <a:t>Федерального </a:t>
            </a:r>
            <a:r>
              <a:rPr lang="ru-RU" altLang="ru-RU" sz="1600" dirty="0">
                <a:cs typeface="Times New Roman" pitchFamily="18" charset="0"/>
              </a:rPr>
              <a:t>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sz="1600" b="1" dirty="0" smtClean="0">
                <a:cs typeface="Times New Roman" pitchFamily="18" charset="0"/>
              </a:rPr>
              <a:t>А.Н. Жириль</a:t>
            </a:r>
            <a:endParaRPr lang="ru-RU" altLang="ru-RU" sz="16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52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1219" y="161572"/>
            <a:ext cx="596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Статистика передачи данных и их загрузки в ГИИС «Электронный бюджет»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3007" y="4267200"/>
            <a:ext cx="1148463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ru-RU" sz="1800" b="1" dirty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ru-RU" sz="1800" b="1" dirty="0">
                <a:solidFill>
                  <a:srgbClr val="0070C0"/>
                </a:solidFill>
              </a:rPr>
              <a:t>учреждения, подведомственные ФНС России (374 ед.), передают данные не позднее 1 октября</a:t>
            </a:r>
          </a:p>
          <a:p>
            <a:pPr>
              <a:spcAft>
                <a:spcPts val="1200"/>
              </a:spcAft>
            </a:pPr>
            <a:r>
              <a:rPr lang="ru-RU" sz="1800" b="1" dirty="0">
                <a:solidFill>
                  <a:srgbClr val="0070C0"/>
                </a:solidFill>
              </a:rPr>
              <a:t>учреждения, подведомственные ФТС России (81 ед.), передают данные не позднее 16 октября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11294" y="4670751"/>
            <a:ext cx="11484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800" b="1" dirty="0" smtClean="0">
                <a:solidFill>
                  <a:srgbClr val="0070C0"/>
                </a:solidFill>
              </a:rPr>
              <a:t>*</a:t>
            </a: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76" y="2226573"/>
            <a:ext cx="11501061" cy="199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4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1219" y="161572"/>
            <a:ext cx="596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Статистика </a:t>
            </a:r>
            <a:r>
              <a:rPr lang="ru-RU" sz="1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предоставления протоколов </a:t>
            </a:r>
          </a:p>
          <a:p>
            <a:r>
              <a:rPr lang="ru-RU" sz="1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загрузки данных </a:t>
            </a:r>
            <a:r>
              <a:rPr lang="ru-RU" sz="1800" b="1" dirty="0">
                <a:solidFill>
                  <a:schemeClr val="bg1"/>
                </a:solidFill>
                <a:cs typeface="Arial" panose="020B0604020202020204" pitchFamily="34" charset="0"/>
              </a:rPr>
              <a:t>в ГИИС «Электронный бюджет»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3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04124" y="4621554"/>
            <a:ext cx="109400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600" b="1" dirty="0" smtClean="0"/>
              <a:t>*</a:t>
            </a:r>
            <a:endParaRPr lang="ru-RU" sz="2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72323"/>
            <a:ext cx="11508710" cy="26507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355" y="4972187"/>
            <a:ext cx="9887999" cy="97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2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1219" y="161572"/>
            <a:ext cx="596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Статистика предоставления протоколов, </a:t>
            </a:r>
          </a:p>
          <a:p>
            <a:r>
              <a:rPr lang="ru-RU" sz="1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не предоставившие с 01.07.2021</a:t>
            </a:r>
            <a:endParaRPr lang="ru-RU" sz="1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920352"/>
            <a:ext cx="8534400" cy="577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5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1219" y="161572"/>
            <a:ext cx="596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Статистика предоставления протоколов, отрицательные протоколы с 01.07.2021</a:t>
            </a:r>
            <a:endParaRPr lang="ru-RU" sz="1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5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76" y="1353650"/>
            <a:ext cx="11355417" cy="420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52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1219" y="161572"/>
            <a:ext cx="596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Статистика подключения 4 этапа. Не подключены.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 из 3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6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37474" y="879976"/>
            <a:ext cx="5996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700" b="1" dirty="0" smtClean="0">
                <a:solidFill>
                  <a:srgbClr val="0070C0"/>
                </a:solidFill>
              </a:rPr>
              <a:t>Всего в графике 4 этапа 3 волны: </a:t>
            </a:r>
            <a:r>
              <a:rPr lang="ru-RU" sz="1700" dirty="0" smtClean="0">
                <a:solidFill>
                  <a:srgbClr val="0070C0"/>
                </a:solidFill>
              </a:rPr>
              <a:t>455 учреждений</a:t>
            </a:r>
          </a:p>
          <a:p>
            <a:pPr>
              <a:spcAft>
                <a:spcPts val="1200"/>
              </a:spcAft>
            </a:pPr>
            <a:r>
              <a:rPr lang="ru-RU" sz="1700" b="1" dirty="0">
                <a:solidFill>
                  <a:srgbClr val="0070C0"/>
                </a:solidFill>
              </a:rPr>
              <a:t>и</a:t>
            </a:r>
            <a:r>
              <a:rPr lang="ru-RU" sz="1700" b="1" dirty="0" smtClean="0">
                <a:solidFill>
                  <a:srgbClr val="0070C0"/>
                </a:solidFill>
              </a:rPr>
              <a:t>з них не подключено: </a:t>
            </a:r>
            <a:r>
              <a:rPr lang="ru-RU" sz="1700" dirty="0" smtClean="0">
                <a:solidFill>
                  <a:srgbClr val="0070C0"/>
                </a:solidFill>
              </a:rPr>
              <a:t>57</a:t>
            </a:r>
            <a:endParaRPr lang="ru-RU" sz="17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08" y="1600200"/>
            <a:ext cx="9979139" cy="513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4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1219" y="161572"/>
            <a:ext cx="596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Статистика подключения 4 этапа. Не подключены.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 из 3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7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961" y="988057"/>
            <a:ext cx="9627548" cy="572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0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1219" y="161572"/>
            <a:ext cx="5960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Статистика подключения 4 этапа. Не подключены.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 из 3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8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66" y="868000"/>
            <a:ext cx="9831338" cy="58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4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32160" y="173207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Передача данных для загрузки в ГИИС «Электронный бюджет»</a:t>
            </a:r>
            <a:endParaRPr lang="ru-RU" sz="1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9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2401" y="2624078"/>
            <a:ext cx="117049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600"/>
              </a:lnSpc>
              <a:spcAft>
                <a:spcPts val="1200"/>
              </a:spcAft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Работник </a:t>
            </a:r>
            <a:r>
              <a:rPr lang="ru-RU" sz="1800" b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ТОФК выполняет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: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4472C4"/>
                </a:solidFill>
                <a:latin typeface="+mj-lt"/>
              </a:rPr>
              <a:t>Проверку корректности пароля от архива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4472C4"/>
                </a:solidFill>
              </a:rPr>
              <a:t>П</a:t>
            </a:r>
            <a:r>
              <a:rPr lang="ru-RU" sz="1800" b="1" dirty="0" smtClean="0">
                <a:solidFill>
                  <a:srgbClr val="4472C4"/>
                </a:solidFill>
                <a:latin typeface="+mj-lt"/>
              </a:rPr>
              <a:t>роверку наличия проверочных отчетов согласно п. 3.1.2 методики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4472C4"/>
                </a:solidFill>
                <a:latin typeface="+mj-lt"/>
              </a:rPr>
              <a:t>Подписание акта приема-передачи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4472C4"/>
                </a:solidFill>
                <a:latin typeface="+mj-lt"/>
              </a:rPr>
              <a:t>Передачу выгрузки в Федеральное казначейство для загрузки в ГИИС «Электронный бюджет»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4472C4"/>
                </a:solidFill>
                <a:latin typeface="+mj-lt"/>
              </a:rPr>
              <a:t>Получение от учреждения и передачу в ЦОКР протокола миграции (выполненных работ)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14401" y="5723692"/>
            <a:ext cx="10210800" cy="969496"/>
          </a:xfrm>
          <a:prstGeom prst="rect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Информирование 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организации, 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подведомственной ФНС России или ФТС 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России, 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о завершении загрузки данных 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в 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ГИИС «Электронный бюджет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» и необходимости 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провести сверку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осуществляется </a:t>
            </a:r>
            <a:r>
              <a:rPr lang="ru-RU" sz="19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ЦОКР</a:t>
            </a:r>
            <a:endParaRPr lang="ru-RU" altLang="ru-RU" sz="19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534400" y="3276600"/>
            <a:ext cx="3276600" cy="1169551"/>
          </a:xfrm>
          <a:prstGeom prst="rect">
            <a:avLst/>
          </a:prstGeom>
          <a:ln w="317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Необходимо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тщательно проверять состав комплектов, предоставляемых организацией согласно п. 5 таблицы 1, п. 3.1.2 методики.</a:t>
            </a:r>
            <a:endParaRPr lang="ru-RU" altLang="ru-RU" sz="1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506236" y="1138412"/>
            <a:ext cx="9451848" cy="38558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Необходимо строго следовать положениями методики миграции 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75102" y="1652081"/>
            <a:ext cx="1170229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  <a:spcAft>
                <a:spcPts val="600"/>
              </a:spcAft>
            </a:pPr>
            <a:r>
              <a:rPr lang="ru-RU" sz="1800" b="1" dirty="0" smtClean="0">
                <a:solidFill>
                  <a:srgbClr val="0070C0"/>
                </a:solidFill>
              </a:rPr>
              <a:t>Актуальные версии методик миграции БГУ </a:t>
            </a:r>
            <a:r>
              <a:rPr lang="ru-RU" sz="1800" dirty="0" smtClean="0">
                <a:solidFill>
                  <a:srgbClr val="0070C0"/>
                </a:solidFill>
              </a:rPr>
              <a:t>(для субъектов бюджетного учета версии 1.3.</a:t>
            </a:r>
            <a:r>
              <a:rPr lang="en-US" sz="1800" dirty="0" smtClean="0">
                <a:solidFill>
                  <a:srgbClr val="0070C0"/>
                </a:solidFill>
              </a:rPr>
              <a:t>3</a:t>
            </a:r>
            <a:r>
              <a:rPr lang="ru-RU" sz="1800" dirty="0" smtClean="0">
                <a:solidFill>
                  <a:srgbClr val="0070C0"/>
                </a:solidFill>
              </a:rPr>
              <a:t>, для уполномоченных организаций (общая) версии 1.</a:t>
            </a:r>
            <a:r>
              <a:rPr lang="en-US" sz="1800" dirty="0" smtClean="0">
                <a:solidFill>
                  <a:srgbClr val="0070C0"/>
                </a:solidFill>
              </a:rPr>
              <a:t>5</a:t>
            </a:r>
            <a:r>
              <a:rPr lang="ru-RU" sz="1800" dirty="0" smtClean="0">
                <a:solidFill>
                  <a:srgbClr val="0070C0"/>
                </a:solidFill>
              </a:rPr>
              <a:t>.</a:t>
            </a:r>
            <a:r>
              <a:rPr lang="en-US" sz="1800" dirty="0" smtClean="0">
                <a:solidFill>
                  <a:srgbClr val="0070C0"/>
                </a:solidFill>
              </a:rPr>
              <a:t>0</a:t>
            </a:r>
            <a:r>
              <a:rPr lang="ru-RU" sz="1800" dirty="0" smtClean="0">
                <a:solidFill>
                  <a:srgbClr val="0070C0"/>
                </a:solidFill>
              </a:rPr>
              <a:t>) размещены на сайте МБУ ФК в разделе «Электронный бюджет – Подсистема учета и отчетности» </a:t>
            </a:r>
            <a:r>
              <a:rPr lang="ru-RU" sz="1800" dirty="0">
                <a:solidFill>
                  <a:srgbClr val="0070C0"/>
                </a:solidFill>
              </a:rPr>
              <a:t>–</a:t>
            </a:r>
            <a:r>
              <a:rPr lang="ru-RU" sz="1800" dirty="0" smtClean="0">
                <a:solidFill>
                  <a:srgbClr val="0070C0"/>
                </a:solidFill>
              </a:rPr>
              <a:t> новости от </a:t>
            </a:r>
            <a:r>
              <a:rPr lang="en-US" sz="1800" dirty="0" smtClean="0">
                <a:solidFill>
                  <a:srgbClr val="0070C0"/>
                </a:solidFill>
              </a:rPr>
              <a:t>5</a:t>
            </a:r>
            <a:r>
              <a:rPr lang="ru-RU" sz="1800" dirty="0" smtClean="0">
                <a:solidFill>
                  <a:srgbClr val="0070C0"/>
                </a:solidFill>
              </a:rPr>
              <a:t> июля 2021</a:t>
            </a:r>
            <a:endParaRPr lang="ru-RU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0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13" y="1964832"/>
            <a:ext cx="3996111" cy="4829176"/>
          </a:xfrm>
          <a:prstGeom prst="rect">
            <a:avLst/>
          </a:prstGeom>
          <a:effectLst>
            <a:outerShdw blurRad="50800" dist="25400" algn="ctr" rotWithShape="0">
              <a:srgbClr val="000000"/>
            </a:outerShdw>
          </a:effectLst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7433215-F7A7-4C42-BB02-27859E047615}"/>
              </a:ext>
            </a:extLst>
          </p:cNvPr>
          <p:cNvGrpSpPr/>
          <p:nvPr/>
        </p:nvGrpSpPr>
        <p:grpSpPr>
          <a:xfrm>
            <a:off x="152400" y="152401"/>
            <a:ext cx="914400" cy="838199"/>
            <a:chOff x="10200622" y="4176732"/>
            <a:chExt cx="1334257" cy="1309668"/>
          </a:xfrm>
        </p:grpSpPr>
        <p:sp>
          <p:nvSpPr>
            <p:cNvPr id="49" name="Кружок">
              <a:extLst>
                <a:ext uri="{FF2B5EF4-FFF2-40B4-BE49-F238E27FC236}">
                  <a16:creationId xmlns:a16="http://schemas.microsoft.com/office/drawing/2014/main" id="{F1DB13AC-9F49-430B-8A3D-ED2B94C5BEE7}"/>
                </a:ext>
              </a:extLst>
            </p:cNvPr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50" name="30688_html_m284ef2b5.png" descr="30688_html_m284ef2b5.png">
              <a:extLst>
                <a:ext uri="{FF2B5EF4-FFF2-40B4-BE49-F238E27FC236}">
                  <a16:creationId xmlns:a16="http://schemas.microsoft.com/office/drawing/2014/main" id="{2D08F08D-F2C3-4A20-911A-839894EED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C4B5AAFF-BF75-4AC7-AEC3-033080312EF8}"/>
                </a:ext>
              </a:extLst>
            </p:cNvPr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9" name="Соединит. линия">
                <a:extLst>
                  <a:ext uri="{FF2B5EF4-FFF2-40B4-BE49-F238E27FC236}">
                    <a16:creationId xmlns:a16="http://schemas.microsoft.com/office/drawing/2014/main" id="{A09B38C3-3020-4B43-8C2E-984732B7A361}"/>
                  </a:ext>
                </a:extLst>
              </p:cNvPr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0" name="Соединит. линия">
                <a:extLst>
                  <a:ext uri="{FF2B5EF4-FFF2-40B4-BE49-F238E27FC236}">
                    <a16:creationId xmlns:a16="http://schemas.microsoft.com/office/drawing/2014/main" id="{DF9959EC-A73F-463B-82DA-E9A104813164}"/>
                  </a:ext>
                </a:extLst>
              </p:cNvPr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61" name="Соединит. линия">
                <a:extLst>
                  <a:ext uri="{FF2B5EF4-FFF2-40B4-BE49-F238E27FC236}">
                    <a16:creationId xmlns:a16="http://schemas.microsoft.com/office/drawing/2014/main" id="{D47DA1B9-D9C5-412B-A9C0-FE31A53EE10E}"/>
                  </a:ext>
                </a:extLst>
              </p:cNvPr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B20DF12C-5590-4193-8FA3-928198CD292D}"/>
                </a:ext>
              </a:extLst>
            </p:cNvPr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56" name="Соединит. линия">
                <a:extLst>
                  <a:ext uri="{FF2B5EF4-FFF2-40B4-BE49-F238E27FC236}">
                    <a16:creationId xmlns:a16="http://schemas.microsoft.com/office/drawing/2014/main" id="{CE8D7CFC-3258-4DE4-BDC4-F5ED3932DA75}"/>
                  </a:ext>
                </a:extLst>
              </p:cNvPr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7" name="Соединит. линия">
                <a:extLst>
                  <a:ext uri="{FF2B5EF4-FFF2-40B4-BE49-F238E27FC236}">
                    <a16:creationId xmlns:a16="http://schemas.microsoft.com/office/drawing/2014/main" id="{70903A06-B659-4B42-984C-4026FA566CEC}"/>
                  </a:ext>
                </a:extLst>
              </p:cNvPr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58" name="Соединит. линия">
                <a:extLst>
                  <a:ext uri="{FF2B5EF4-FFF2-40B4-BE49-F238E27FC236}">
                    <a16:creationId xmlns:a16="http://schemas.microsoft.com/office/drawing/2014/main" id="{DEB2988C-FB8E-4199-A916-CE50D6650287}"/>
                  </a:ext>
                </a:extLst>
              </p:cNvPr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53" name="Соединит. линия">
              <a:extLst>
                <a:ext uri="{FF2B5EF4-FFF2-40B4-BE49-F238E27FC236}">
                  <a16:creationId xmlns:a16="http://schemas.microsoft.com/office/drawing/2014/main" id="{1CB087E6-388C-4D4D-9E54-AAFA2FEFF5FD}"/>
                </a:ext>
              </a:extLst>
            </p:cNvPr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4" name="Соединит. линия">
              <a:extLst>
                <a:ext uri="{FF2B5EF4-FFF2-40B4-BE49-F238E27FC236}">
                  <a16:creationId xmlns:a16="http://schemas.microsoft.com/office/drawing/2014/main" id="{9AB07AEB-CDAC-4E0E-B416-D991C94134BE}"/>
                </a:ext>
              </a:extLst>
            </p:cNvPr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55" name="Соединит. линия">
              <a:extLst>
                <a:ext uri="{FF2B5EF4-FFF2-40B4-BE49-F238E27FC236}">
                  <a16:creationId xmlns:a16="http://schemas.microsoft.com/office/drawing/2014/main" id="{4F295087-B046-41F5-9880-ACA98C75E116}"/>
                </a:ext>
              </a:extLst>
            </p:cNvPr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E1781F-C953-423E-97DE-400D07EB3EA1}"/>
              </a:ext>
            </a:extLst>
          </p:cNvPr>
          <p:cNvSpPr txBox="1"/>
          <p:nvPr/>
        </p:nvSpPr>
        <p:spPr>
          <a:xfrm>
            <a:off x="1139906" y="253741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  <p:sp>
        <p:nvSpPr>
          <p:cNvPr id="10" name="Прямоугольник с одним скругленным углом 22">
            <a:extLst>
              <a:ext uri="{FF2B5EF4-FFF2-40B4-BE49-F238E27FC236}">
                <a16:creationId xmlns:a16="http://schemas.microsoft.com/office/drawing/2014/main" id="{1D1A9703-ED05-489A-B249-D86190FA96CF}"/>
              </a:ext>
            </a:extLst>
          </p:cNvPr>
          <p:cNvSpPr/>
          <p:nvPr/>
        </p:nvSpPr>
        <p:spPr>
          <a:xfrm flipH="1" flipV="1">
            <a:off x="6248400" y="-3700"/>
            <a:ext cx="5943600" cy="789140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FFFC7-A89B-4859-A1DC-72A040303377}"/>
              </a:ext>
            </a:extLst>
          </p:cNvPr>
          <p:cNvSpPr txBox="1"/>
          <p:nvPr/>
        </p:nvSpPr>
        <p:spPr>
          <a:xfrm>
            <a:off x="6222831" y="163876"/>
            <a:ext cx="574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Протокол миграции данных в систему «Электронный бюджет»</a:t>
            </a:r>
          </a:p>
        </p:txBody>
      </p:sp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2576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10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988057"/>
            <a:ext cx="4115247" cy="5126459"/>
          </a:xfrm>
          <a:prstGeom prst="rect">
            <a:avLst/>
          </a:prstGeom>
          <a:effectLst>
            <a:outerShdw blurRad="50800" dist="25400" algn="ctr" rotWithShape="0">
              <a:srgbClr val="000000"/>
            </a:outerShdw>
          </a:effectLst>
        </p:spPr>
      </p:pic>
      <p:sp>
        <p:nvSpPr>
          <p:cNvPr id="22" name="Прямоугольник 21"/>
          <p:cNvSpPr/>
          <p:nvPr/>
        </p:nvSpPr>
        <p:spPr>
          <a:xfrm>
            <a:off x="5638800" y="1049873"/>
            <a:ext cx="6400800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0070C0"/>
                </a:solidFill>
                <a:latin typeface="+mj-lt"/>
              </a:rPr>
              <a:t>Формируется в 2 экземплярах (форма содержится в методике миграции</a:t>
            </a:r>
            <a:r>
              <a:rPr lang="en-US" sz="1500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ru-RU" sz="1500" dirty="0" smtClean="0">
                <a:solidFill>
                  <a:srgbClr val="0070C0"/>
                </a:solidFill>
                <a:latin typeface="+mj-lt"/>
              </a:rPr>
              <a:t>БГУ – Приложение № 6 к методике для организаций / Приложение № 7 к методике общей)</a:t>
            </a:r>
            <a:endParaRPr lang="ru-RU" sz="15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0070C0"/>
                </a:solidFill>
                <a:latin typeface="+mj-lt"/>
              </a:rPr>
              <a:t>Подписывается представителем организации (руководитель, заместитель руководителя или главный бухгалтер)</a:t>
            </a: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0070C0"/>
                </a:solidFill>
                <a:latin typeface="+mj-lt"/>
              </a:rPr>
              <a:t>1 экземпляр отдается в ТОФК</a:t>
            </a: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b="1" dirty="0" smtClean="0">
                <a:solidFill>
                  <a:srgbClr val="002060"/>
                </a:solidFill>
              </a:rPr>
              <a:t>ТОФК передают </a:t>
            </a:r>
            <a:r>
              <a:rPr lang="ru-RU" sz="1500" b="1" dirty="0">
                <a:solidFill>
                  <a:srgbClr val="002060"/>
                </a:solidFill>
              </a:rPr>
              <a:t>протокол для свода в отдел технологического обеспечения централизованной бухгалтерии ФКУ «ЦОКР», направляя скан-образы на адреса электронной почты: </a:t>
            </a:r>
            <a:endParaRPr lang="en-US" sz="1500" b="1" dirty="0" smtClean="0">
              <a:solidFill>
                <a:srgbClr val="002060"/>
              </a:solidFill>
            </a:endParaRPr>
          </a:p>
          <a:p>
            <a:pPr marL="284400">
              <a:lnSpc>
                <a:spcPts val="2200"/>
              </a:lnSpc>
              <a:spcAft>
                <a:spcPts val="600"/>
              </a:spcAft>
            </a:pPr>
            <a:r>
              <a:rPr lang="ru-RU" sz="1500" b="1" dirty="0" err="1" smtClean="0">
                <a:solidFill>
                  <a:srgbClr val="002060"/>
                </a:solidFill>
              </a:rPr>
              <a:t>GolubevaIP@fsfk.local</a:t>
            </a:r>
            <a:r>
              <a:rPr lang="ru-RU" sz="1500" b="1" dirty="0" smtClean="0">
                <a:solidFill>
                  <a:srgbClr val="002060"/>
                </a:solidFill>
              </a:rPr>
              <a:t> </a:t>
            </a:r>
            <a:endParaRPr lang="en-US" sz="1500" b="1" dirty="0" smtClean="0">
              <a:solidFill>
                <a:srgbClr val="002060"/>
              </a:solidFill>
            </a:endParaRPr>
          </a:p>
          <a:p>
            <a:pPr marL="284400">
              <a:lnSpc>
                <a:spcPts val="2200"/>
              </a:lnSpc>
              <a:spcAft>
                <a:spcPts val="600"/>
              </a:spcAft>
            </a:pPr>
            <a:r>
              <a:rPr lang="ru-RU" sz="1500" b="1" dirty="0" err="1" smtClean="0">
                <a:solidFill>
                  <a:srgbClr val="002060"/>
                </a:solidFill>
              </a:rPr>
              <a:t>SazakovSS@fsfk.local</a:t>
            </a:r>
            <a:endParaRPr lang="en-US" sz="1500" b="1" dirty="0">
              <a:solidFill>
                <a:srgbClr val="002060"/>
              </a:solidFill>
            </a:endParaRPr>
          </a:p>
          <a:p>
            <a:pPr marL="284400">
              <a:lnSpc>
                <a:spcPts val="2200"/>
              </a:lnSpc>
              <a:spcAft>
                <a:spcPts val="600"/>
              </a:spcAft>
            </a:pPr>
            <a:r>
              <a:rPr lang="ru-RU" sz="1500" b="1" dirty="0" err="1">
                <a:solidFill>
                  <a:srgbClr val="002060"/>
                </a:solidFill>
              </a:rPr>
              <a:t>KiselevaEI@fsfk.loca</a:t>
            </a:r>
            <a:r>
              <a:rPr lang="en-US" sz="1500" b="1" dirty="0">
                <a:solidFill>
                  <a:srgbClr val="002060"/>
                </a:solidFill>
              </a:rPr>
              <a:t>l</a:t>
            </a:r>
            <a:endParaRPr lang="ru-RU" sz="1500" b="1" dirty="0">
              <a:solidFill>
                <a:srgbClr val="002060"/>
              </a:solidFill>
            </a:endParaRP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rgbClr val="0070C0"/>
                </a:solidFill>
                <a:latin typeface="+mj-lt"/>
              </a:rPr>
              <a:t>Протокол содержит решение «принять» </a:t>
            </a:r>
            <a:r>
              <a:rPr lang="ru-RU" sz="1500" b="1" dirty="0" smtClean="0">
                <a:solidFill>
                  <a:srgbClr val="0070C0"/>
                </a:solidFill>
                <a:latin typeface="+mj-lt"/>
              </a:rPr>
              <a:t>или </a:t>
            </a:r>
            <a:r>
              <a:rPr lang="ru-RU" sz="1500" dirty="0" smtClean="0">
                <a:solidFill>
                  <a:srgbClr val="0070C0"/>
                </a:solidFill>
                <a:latin typeface="+mj-lt"/>
              </a:rPr>
              <a:t>«не принять» результаты переноса </a:t>
            </a:r>
            <a:r>
              <a:rPr lang="ru-RU" sz="1500" dirty="0" smtClean="0">
                <a:solidFill>
                  <a:srgbClr val="002060"/>
                </a:solidFill>
                <a:latin typeface="+mj-lt"/>
              </a:rPr>
              <a:t>(</a:t>
            </a:r>
            <a:r>
              <a:rPr lang="ru-RU" sz="1500" b="1" dirty="0" smtClean="0">
                <a:solidFill>
                  <a:srgbClr val="002060"/>
                </a:solidFill>
                <a:latin typeface="+mj-lt"/>
              </a:rPr>
              <a:t>при решении «не принять» указываются причины с номерами обращений в службу технической поддержки Федерального казначейства</a:t>
            </a:r>
            <a:r>
              <a:rPr lang="ru-RU" sz="1500" dirty="0" smtClean="0">
                <a:solidFill>
                  <a:srgbClr val="002060"/>
                </a:solidFill>
                <a:latin typeface="+mj-lt"/>
              </a:rPr>
              <a:t>)</a:t>
            </a:r>
            <a:endParaRPr lang="ru-RU" sz="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979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245412" y="962215"/>
            <a:ext cx="10489388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8" name="object 8"/>
          <p:cNvSpPr/>
          <p:nvPr/>
        </p:nvSpPr>
        <p:spPr>
          <a:xfrm flipV="1">
            <a:off x="176041" y="6263237"/>
            <a:ext cx="11854680" cy="16180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9" name="object 9"/>
          <p:cNvSpPr/>
          <p:nvPr/>
        </p:nvSpPr>
        <p:spPr>
          <a:xfrm>
            <a:off x="9601200" y="1012070"/>
            <a:ext cx="2573045" cy="4779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0" name="TextBox 9"/>
          <p:cNvSpPr txBox="1"/>
          <p:nvPr/>
        </p:nvSpPr>
        <p:spPr>
          <a:xfrm>
            <a:off x="3429000" y="2916548"/>
            <a:ext cx="7847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внимание. </a:t>
            </a:r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1" y="6452477"/>
            <a:ext cx="2294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algn="l"/>
            <a:r>
              <a:rPr lang="en-US" dirty="0"/>
              <a:t>https://mbufk.roskazna.gov.ru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744722" y="6425044"/>
            <a:ext cx="2285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2021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28601" y="228600"/>
            <a:ext cx="914400" cy="838200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200"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/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 sz="1801"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 sz="1801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16108" y="329937"/>
            <a:ext cx="1781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</p:txBody>
      </p:sp>
    </p:spTree>
    <p:extLst>
      <p:ext uri="{BB962C8B-B14F-4D97-AF65-F5344CB8AC3E}">
        <p14:creationId xmlns:p14="http://schemas.microsoft.com/office/powerpoint/2010/main" val="239546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14617</TotalTime>
  <Words>460</Words>
  <Application>Microsoft Office PowerPoint</Application>
  <PresentationFormat>Широкоэкранный</PresentationFormat>
  <Paragraphs>67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Helvetica Neue Medium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Степанов М.В.</cp:lastModifiedBy>
  <cp:revision>387</cp:revision>
  <cp:lastPrinted>2021-01-15T06:00:22Z</cp:lastPrinted>
  <dcterms:created xsi:type="dcterms:W3CDTF">2019-07-31T16:47:50Z</dcterms:created>
  <dcterms:modified xsi:type="dcterms:W3CDTF">2021-09-16T05:12:13Z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