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2" r:id="rId2"/>
    <p:sldId id="329" r:id="rId3"/>
    <p:sldId id="330" r:id="rId4"/>
    <p:sldId id="331" r:id="rId5"/>
    <p:sldId id="332" r:id="rId6"/>
    <p:sldId id="333" r:id="rId7"/>
    <p:sldId id="336" r:id="rId8"/>
    <p:sldId id="334" r:id="rId9"/>
    <p:sldId id="335" r:id="rId10"/>
    <p:sldId id="293" r:id="rId11"/>
  </p:sldIdLst>
  <p:sldSz cx="12192000" cy="6858000"/>
  <p:notesSz cx="9918700" cy="6819900"/>
  <p:defaultTextStyle>
    <a:defPPr>
      <a:defRPr lang="ru-RU"/>
    </a:defPPr>
    <a:lvl1pPr marL="0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246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493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739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986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1232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479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725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972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87" userDrawn="1">
          <p15:clr>
            <a:srgbClr val="A4A3A4"/>
          </p15:clr>
        </p15:guide>
        <p15:guide id="2" pos="45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003B59"/>
    <a:srgbClr val="FCFCFC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53" autoAdjust="0"/>
    <p:restoredTop sz="94600"/>
  </p:normalViewPr>
  <p:slideViewPr>
    <p:cSldViewPr>
      <p:cViewPr varScale="1">
        <p:scale>
          <a:sx n="88" d="100"/>
          <a:sy n="88" d="100"/>
        </p:scale>
        <p:origin x="77" y="62"/>
      </p:cViewPr>
      <p:guideLst>
        <p:guide orient="horz" pos="6087"/>
        <p:guide pos="45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20.05.2021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854075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859" tIns="84929" rIns="169859" bIns="849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326" y="3283161"/>
            <a:ext cx="7936052" cy="2685921"/>
          </a:xfrm>
          <a:prstGeom prst="rect">
            <a:avLst/>
          </a:prstGeom>
        </p:spPr>
        <p:txBody>
          <a:bodyPr vert="horz" lIns="169859" tIns="84929" rIns="169859" bIns="849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246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493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739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986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1232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479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725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972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3" y="2125979"/>
            <a:ext cx="1036320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8" y="3840494"/>
            <a:ext cx="853440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" y="1088796"/>
            <a:ext cx="790493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k object 17"/>
          <p:cNvSpPr/>
          <p:nvPr/>
        </p:nvSpPr>
        <p:spPr>
          <a:xfrm>
            <a:off x="894047" y="1149149"/>
            <a:ext cx="10747437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9" y="4134318"/>
            <a:ext cx="241005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3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8" name="bk object 18"/>
          <p:cNvSpPr/>
          <p:nvPr/>
        </p:nvSpPr>
        <p:spPr>
          <a:xfrm>
            <a:off x="1552104" y="5198930"/>
            <a:ext cx="321330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9" name="bk object 19"/>
          <p:cNvSpPr/>
          <p:nvPr/>
        </p:nvSpPr>
        <p:spPr>
          <a:xfrm>
            <a:off x="6626354" y="5897198"/>
            <a:ext cx="256420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0" name="bk object 20"/>
          <p:cNvSpPr/>
          <p:nvPr/>
        </p:nvSpPr>
        <p:spPr>
          <a:xfrm>
            <a:off x="6593669" y="5372227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1" name="bk object 21"/>
          <p:cNvSpPr/>
          <p:nvPr/>
        </p:nvSpPr>
        <p:spPr>
          <a:xfrm>
            <a:off x="6593669" y="4832610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61" y="1175573"/>
            <a:ext cx="319167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28" y="1480267"/>
            <a:ext cx="4351791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1" y="6377949"/>
            <a:ext cx="2804159" cy="585438"/>
          </a:xfrm>
        </p:spPr>
        <p:txBody>
          <a:bodyPr/>
          <a:lstStyle/>
          <a:p>
            <a:fld id="{98206734-726E-46B9-B3CD-75FDA00F97BD}" type="datetime1">
              <a:rPr lang="ru-RU" smtClean="0"/>
              <a:t>20.05.2021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55"/>
            <a:ext cx="3901440" cy="585438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8240" y="6377955"/>
            <a:ext cx="2804159" cy="585438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2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1" y="1577351"/>
            <a:ext cx="109728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53"/>
            <a:ext cx="3901440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1" y="6377946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53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398">
        <a:defRPr>
          <a:latin typeface="+mn-lt"/>
          <a:ea typeface="+mn-ea"/>
          <a:cs typeface="+mn-cs"/>
        </a:defRPr>
      </a:lvl8pPr>
      <a:lvl9pPr marL="365759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398">
        <a:defRPr>
          <a:latin typeface="+mn-lt"/>
          <a:ea typeface="+mn-ea"/>
          <a:cs typeface="+mn-cs"/>
        </a:defRPr>
      </a:lvl8pPr>
      <a:lvl9pPr marL="365759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bufk.roskazna.gov.ru/elektronnyy-byudzhet/podsistema-ucheta-nefinansovykh-aktivov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1245412" y="962215"/>
            <a:ext cx="10489388" cy="4571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object 8"/>
          <p:cNvSpPr/>
          <p:nvPr/>
        </p:nvSpPr>
        <p:spPr>
          <a:xfrm flipV="1">
            <a:off x="176041" y="6263237"/>
            <a:ext cx="11854680" cy="161807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1753316" y="1911147"/>
            <a:ext cx="78478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Электронный обмен извещениями </a:t>
            </a:r>
          </a:p>
          <a:p>
            <a:pPr algn="ctr"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(ф. 0504805) в </a:t>
            </a:r>
            <a:r>
              <a:rPr lang="ru-RU" altLang="ru-RU" sz="2600" b="1" dirty="0">
                <a:solidFill>
                  <a:schemeClr val="accent5">
                    <a:lumMod val="50000"/>
                  </a:schemeClr>
                </a:solidFill>
              </a:rPr>
              <a:t>ГИИС «Электронный бюджет»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1" y="6452477"/>
            <a:ext cx="2294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l"/>
            <a:r>
              <a:rPr lang="en-US" dirty="0"/>
              <a:t>https://</a:t>
            </a:r>
            <a:r>
              <a:rPr lang="en-US" dirty="0" smtClean="0"/>
              <a:t>mbufk.roskazna.gov.ru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744722" y="6425044"/>
            <a:ext cx="2285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</a:rPr>
              <a:t> 2021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28601" y="228600"/>
            <a:ext cx="914400" cy="838200"/>
            <a:chOff x="10200622" y="4176732"/>
            <a:chExt cx="1334257" cy="1309668"/>
          </a:xfrm>
        </p:grpSpPr>
        <p:sp>
          <p:nvSpPr>
            <p:cNvPr id="14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17" name="30688_html_m284ef2b5.png" descr="30688_html_m284ef2b5.png"/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8" name="Группа 17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26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7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8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23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4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5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20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1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2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16108" y="329937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29" name="TextBox 4"/>
          <p:cNvSpPr txBox="1">
            <a:spLocks noChangeArrowheads="1"/>
          </p:cNvSpPr>
          <p:nvPr/>
        </p:nvSpPr>
        <p:spPr bwMode="auto">
          <a:xfrm>
            <a:off x="5357192" y="5181478"/>
            <a:ext cx="57775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600" dirty="0" smtClean="0">
                <a:solidFill>
                  <a:srgbClr val="002060"/>
                </a:solidFill>
                <a:cs typeface="Times New Roman" pitchFamily="18" charset="0"/>
              </a:rPr>
              <a:t>Начальник отдела централизованного учета нефинансовых активов Межрегионального бухгалтерского </a:t>
            </a:r>
            <a:r>
              <a:rPr lang="ru-RU" altLang="ru-RU" sz="1600" dirty="0">
                <a:solidFill>
                  <a:srgbClr val="002060"/>
                </a:solidFill>
                <a:cs typeface="Times New Roman" pitchFamily="18" charset="0"/>
              </a:rPr>
              <a:t>Управления </a:t>
            </a:r>
            <a:r>
              <a:rPr lang="ru-RU" altLang="ru-RU" sz="1600" dirty="0" smtClean="0">
                <a:solidFill>
                  <a:srgbClr val="002060"/>
                </a:solidFill>
                <a:cs typeface="Times New Roman" pitchFamily="18" charset="0"/>
              </a:rPr>
              <a:t>Федерального </a:t>
            </a:r>
            <a:r>
              <a:rPr lang="ru-RU" altLang="ru-RU" sz="1600" dirty="0">
                <a:solidFill>
                  <a:srgbClr val="002060"/>
                </a:solidFill>
                <a:cs typeface="Times New Roman" pitchFamily="18" charset="0"/>
              </a:rPr>
              <a:t>казначейства </a:t>
            </a:r>
          </a:p>
          <a:p>
            <a:pPr algn="r">
              <a:spcBef>
                <a:spcPct val="50000"/>
              </a:spcBef>
            </a:pPr>
            <a:r>
              <a:rPr lang="ru-RU" alt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А.С. Кухаренков</a:t>
            </a:r>
            <a:endParaRPr lang="ru-RU" altLang="ru-RU" sz="16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52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Прямая соединительная линия 68"/>
          <p:cNvCxnSpPr/>
          <p:nvPr/>
        </p:nvCxnSpPr>
        <p:spPr>
          <a:xfrm>
            <a:off x="3352800" y="55289"/>
            <a:ext cx="1" cy="114300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3200400" y="350486"/>
            <a:ext cx="9047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Виды </a:t>
            </a:r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извещений (ф</a:t>
            </a:r>
            <a:r>
              <a:rPr lang="ru-RU" sz="180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. 0504805) </a:t>
            </a:r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 в ГИИС «Электронный бюджет»</a:t>
            </a:r>
            <a:endParaRPr lang="ru-RU" sz="1800" b="1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2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9576" y="1886005"/>
            <a:ext cx="113988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ctr">
              <a:lnSpc>
                <a:spcPct val="150000"/>
              </a:lnSpc>
              <a:buAutoNum type="arabicPeriod"/>
            </a:pPr>
            <a:r>
              <a:rPr lang="ru-RU" sz="2000" dirty="0" smtClean="0">
                <a:solidFill>
                  <a:srgbClr val="11437F"/>
                </a:solidFill>
              </a:rPr>
              <a:t>Извещение </a:t>
            </a:r>
            <a:r>
              <a:rPr lang="ru-RU" sz="2000" dirty="0">
                <a:solidFill>
                  <a:srgbClr val="11437F"/>
                </a:solidFill>
              </a:rPr>
              <a:t>(ф. 0504805) – передача НФА со склада </a:t>
            </a:r>
            <a:r>
              <a:rPr lang="ru-RU" sz="2000" dirty="0" smtClean="0">
                <a:solidFill>
                  <a:srgbClr val="11437F"/>
                </a:solidFill>
              </a:rPr>
              <a:t>поставщика</a:t>
            </a:r>
          </a:p>
          <a:p>
            <a:pPr lvl="0" algn="ctr">
              <a:lnSpc>
                <a:spcPct val="150000"/>
              </a:lnSpc>
            </a:pPr>
            <a:r>
              <a:rPr lang="ru-RU" sz="2000" dirty="0" smtClean="0">
                <a:solidFill>
                  <a:srgbClr val="11437F"/>
                </a:solidFill>
              </a:rPr>
              <a:t> (централизованная закупка);</a:t>
            </a:r>
            <a:endParaRPr lang="ru-RU" sz="2000" dirty="0">
              <a:solidFill>
                <a:srgbClr val="11437F"/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ru-RU" sz="2000" dirty="0" smtClean="0">
                <a:solidFill>
                  <a:srgbClr val="11437F"/>
                </a:solidFill>
              </a:rPr>
              <a:t>2. </a:t>
            </a:r>
            <a:r>
              <a:rPr lang="ru-RU" sz="2000" dirty="0" smtClean="0">
                <a:solidFill>
                  <a:srgbClr val="11437F"/>
                </a:solidFill>
              </a:rPr>
              <a:t>Извещение </a:t>
            </a:r>
            <a:r>
              <a:rPr lang="ru-RU" sz="2000" dirty="0">
                <a:solidFill>
                  <a:srgbClr val="11437F"/>
                </a:solidFill>
              </a:rPr>
              <a:t>(ф. 0504805) – передача НФА с собственного </a:t>
            </a:r>
            <a:r>
              <a:rPr lang="ru-RU" sz="2000" dirty="0" smtClean="0">
                <a:solidFill>
                  <a:srgbClr val="11437F"/>
                </a:solidFill>
              </a:rPr>
              <a:t>склада;</a:t>
            </a:r>
            <a:endParaRPr lang="ru-RU" sz="2000" dirty="0">
              <a:solidFill>
                <a:srgbClr val="11437F"/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ru-RU" sz="2000" dirty="0" smtClean="0">
                <a:solidFill>
                  <a:srgbClr val="11437F"/>
                </a:solidFill>
              </a:rPr>
              <a:t>3. </a:t>
            </a:r>
            <a:r>
              <a:rPr lang="ru-RU" sz="2000" dirty="0" smtClean="0">
                <a:solidFill>
                  <a:srgbClr val="11437F"/>
                </a:solidFill>
              </a:rPr>
              <a:t>Извещение </a:t>
            </a:r>
            <a:r>
              <a:rPr lang="ru-RU" sz="2000" dirty="0">
                <a:solidFill>
                  <a:srgbClr val="11437F"/>
                </a:solidFill>
              </a:rPr>
              <a:t>(ф. 0504805</a:t>
            </a:r>
            <a:r>
              <a:rPr lang="ru-RU" sz="2000" dirty="0" smtClean="0">
                <a:solidFill>
                  <a:srgbClr val="11437F"/>
                </a:solidFill>
              </a:rPr>
              <a:t>) – передача </a:t>
            </a:r>
            <a:r>
              <a:rPr lang="ru-RU" sz="2000" dirty="0">
                <a:solidFill>
                  <a:srgbClr val="11437F"/>
                </a:solidFill>
              </a:rPr>
              <a:t>требований, </a:t>
            </a:r>
            <a:r>
              <a:rPr lang="ru-RU" sz="2000" dirty="0" smtClean="0">
                <a:solidFill>
                  <a:srgbClr val="11437F"/>
                </a:solidFill>
              </a:rPr>
              <a:t>обязательств.</a:t>
            </a:r>
          </a:p>
          <a:p>
            <a:pPr lvl="0" algn="ctr">
              <a:lnSpc>
                <a:spcPct val="150000"/>
              </a:lnSpc>
            </a:pPr>
            <a:endParaRPr lang="ru-RU" sz="2000" dirty="0">
              <a:solidFill>
                <a:srgbClr val="11437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4433" y="4560240"/>
            <a:ext cx="5525623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sz="1400" dirty="0" smtClean="0">
                <a:solidFill>
                  <a:srgbClr val="11437F"/>
                </a:solidFill>
              </a:rPr>
              <a:t>Инструкции </a:t>
            </a:r>
            <a:r>
              <a:rPr lang="ru-RU" sz="1400" dirty="0">
                <a:solidFill>
                  <a:srgbClr val="11437F"/>
                </a:solidFill>
              </a:rPr>
              <a:t>по заполнению формуляров при формировании Извещений, электронному обмену Извещениями, Памятка по основным ошибкам  </a:t>
            </a:r>
            <a:r>
              <a:rPr lang="ru-RU" sz="1400" dirty="0" smtClean="0">
                <a:solidFill>
                  <a:srgbClr val="11437F"/>
                </a:solidFill>
              </a:rPr>
              <a:t>размещены на сайте Межрегионального бухгалтерского УФК</a:t>
            </a:r>
            <a:endParaRPr lang="ru-RU" sz="1400" dirty="0">
              <a:solidFill>
                <a:srgbClr val="11437F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5867400" y="5059680"/>
            <a:ext cx="779181" cy="173084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2" name="TextBox 1"/>
          <p:cNvSpPr txBox="1"/>
          <p:nvPr/>
        </p:nvSpPr>
        <p:spPr>
          <a:xfrm>
            <a:off x="7086600" y="4662605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u="sng" dirty="0">
                <a:solidFill>
                  <a:srgbClr val="FF0000"/>
                </a:solidFill>
                <a:hlinkClick r:id="rId3"/>
              </a:rPr>
              <a:t>https://mbufk.roskazna.gov.ru/elektronnyy-byudzhet/podsistema-ucheta-nefinansovykh-aktivov/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25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</p:spTree>
    <p:extLst>
      <p:ext uri="{BB962C8B-B14F-4D97-AF65-F5344CB8AC3E}">
        <p14:creationId xmlns:p14="http://schemas.microsoft.com/office/powerpoint/2010/main" val="308734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3406726" y="392668"/>
            <a:ext cx="8785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Извещение </a:t>
            </a:r>
            <a:r>
              <a:rPr lang="ru-RU" sz="180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(ф. 0504805) – передача НФА со склада </a:t>
            </a:r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поставщика</a:t>
            </a:r>
          </a:p>
          <a:p>
            <a:pPr algn="ctr"/>
            <a:r>
              <a:rPr lang="ru-RU" sz="1800" dirty="0" smtClean="0">
                <a:solidFill>
                  <a:srgbClr val="11437F"/>
                </a:solidFill>
              </a:rPr>
              <a:t>(</a:t>
            </a:r>
            <a:r>
              <a:rPr lang="ru-RU" sz="1800" b="1" dirty="0" smtClean="0">
                <a:solidFill>
                  <a:srgbClr val="11437F"/>
                </a:solidFill>
              </a:rPr>
              <a:t>централизованная закупка</a:t>
            </a:r>
            <a:r>
              <a:rPr lang="ru-RU" sz="1800" dirty="0" smtClean="0">
                <a:solidFill>
                  <a:srgbClr val="11437F"/>
                </a:solidFill>
              </a:rPr>
              <a:t>)</a:t>
            </a:r>
            <a:endParaRPr lang="ru-RU" sz="1800" b="1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3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1477" y="1276258"/>
            <a:ext cx="113988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1400" b="1" u="sng" dirty="0">
                <a:solidFill>
                  <a:srgbClr val="11437F"/>
                </a:solidFill>
              </a:rPr>
              <a:t>Государственный контракт – </a:t>
            </a:r>
            <a:r>
              <a:rPr lang="ru-RU" sz="1400" b="1" u="sng" dirty="0" smtClean="0">
                <a:solidFill>
                  <a:srgbClr val="11437F"/>
                </a:solidFill>
              </a:rPr>
              <a:t>Заказчик-Исполнитель – Грузополучатель </a:t>
            </a:r>
            <a:r>
              <a:rPr lang="ru-RU" sz="1400" b="1" u="sng" dirty="0">
                <a:solidFill>
                  <a:srgbClr val="11437F"/>
                </a:solidFill>
              </a:rPr>
              <a:t>(Территориальный </a:t>
            </a:r>
            <a:r>
              <a:rPr lang="ru-RU" sz="1400" b="1" u="sng" dirty="0" smtClean="0">
                <a:solidFill>
                  <a:srgbClr val="11437F"/>
                </a:solidFill>
              </a:rPr>
              <a:t>орган)  </a:t>
            </a:r>
          </a:p>
          <a:p>
            <a:pPr lvl="0" algn="ctr">
              <a:lnSpc>
                <a:spcPct val="150000"/>
              </a:lnSpc>
            </a:pPr>
            <a:r>
              <a:rPr lang="ru-RU" sz="1400" b="1" u="sng" dirty="0" smtClean="0">
                <a:solidFill>
                  <a:srgbClr val="11437F"/>
                </a:solidFill>
              </a:rPr>
              <a:t>Приходный </a:t>
            </a:r>
            <a:r>
              <a:rPr lang="ru-RU" sz="1400" b="1" u="sng" dirty="0">
                <a:solidFill>
                  <a:srgbClr val="11437F"/>
                </a:solidFill>
              </a:rPr>
              <a:t>ордер (22 </a:t>
            </a:r>
            <a:r>
              <a:rPr lang="ru-RU" sz="1400" b="1" u="sng" dirty="0" err="1">
                <a:solidFill>
                  <a:srgbClr val="11437F"/>
                </a:solidFill>
              </a:rPr>
              <a:t>забалансовый</a:t>
            </a:r>
            <a:r>
              <a:rPr lang="ru-RU" sz="1400" b="1" u="sng" dirty="0">
                <a:solidFill>
                  <a:srgbClr val="11437F"/>
                </a:solidFill>
              </a:rPr>
              <a:t> счет)</a:t>
            </a:r>
          </a:p>
        </p:txBody>
      </p:sp>
      <p:sp>
        <p:nvSpPr>
          <p:cNvPr id="32" name="Прямоугольник 34"/>
          <p:cNvSpPr>
            <a:spLocks noChangeArrowheads="1"/>
          </p:cNvSpPr>
          <p:nvPr/>
        </p:nvSpPr>
        <p:spPr bwMode="auto">
          <a:xfrm>
            <a:off x="118872" y="2963020"/>
            <a:ext cx="2339048" cy="43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1. Направление исходящего Извещения (ф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. 0504805) – ЭДО</a:t>
            </a:r>
          </a:p>
        </p:txBody>
      </p:sp>
      <p:sp>
        <p:nvSpPr>
          <p:cNvPr id="34" name="Прямоугольник 34"/>
          <p:cNvSpPr>
            <a:spLocks noChangeArrowheads="1"/>
          </p:cNvSpPr>
          <p:nvPr/>
        </p:nvSpPr>
        <p:spPr bwMode="auto">
          <a:xfrm>
            <a:off x="614847" y="2277284"/>
            <a:ext cx="1308071" cy="26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Отправитель</a:t>
            </a:r>
            <a:endParaRPr lang="ru-RU" altLang="ru-RU" sz="1200" b="1" i="1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1018479" y="2380359"/>
            <a:ext cx="453308" cy="55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3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 34"/>
          <p:cNvSpPr>
            <a:spLocks noChangeArrowheads="1"/>
          </p:cNvSpPr>
          <p:nvPr/>
        </p:nvSpPr>
        <p:spPr bwMode="auto">
          <a:xfrm>
            <a:off x="3290423" y="2261896"/>
            <a:ext cx="1156809" cy="26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Получатель</a:t>
            </a:r>
            <a:endParaRPr lang="ru-RU" altLang="ru-RU" sz="1200" b="1" i="1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34"/>
          <p:cNvSpPr>
            <a:spLocks noChangeArrowheads="1"/>
          </p:cNvSpPr>
          <p:nvPr/>
        </p:nvSpPr>
        <p:spPr bwMode="auto">
          <a:xfrm>
            <a:off x="2608829" y="2964050"/>
            <a:ext cx="2503846" cy="445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1. Поступление входящего Извещения 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(ф. 0504805) по ранее поступившим 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НФА.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2. Принятие 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 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работу.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3. Выбор и присоединение соответствующего Приходного ордера по 22 </a:t>
            </a:r>
            <a:r>
              <a:rPr lang="ru-RU" altLang="ru-RU" sz="1100" dirty="0" err="1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забалансовому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 счету в поле «Основание».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4. Отражение 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 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учете. 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5. Направление 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по ЭДО 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квитка 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 принятии 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Извещения.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200" dirty="0" smtClean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b="1" u="sng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Результат  - </a:t>
            </a:r>
            <a:r>
              <a:rPr lang="ru-RU" sz="1200" b="1" u="sng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Авто списание объектов НФА с 22 </a:t>
            </a:r>
            <a:r>
              <a:rPr lang="ru-RU" sz="1200" b="1" u="sng" dirty="0" err="1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забалансового</a:t>
            </a:r>
            <a:r>
              <a:rPr lang="ru-RU" sz="1200" b="1" u="sng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 счета, Квиток направлен.</a:t>
            </a:r>
            <a:endParaRPr lang="ru-RU" sz="1200" b="1" u="sng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2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34"/>
          <p:cNvSpPr>
            <a:spLocks noChangeArrowheads="1"/>
          </p:cNvSpPr>
          <p:nvPr/>
        </p:nvSpPr>
        <p:spPr bwMode="auto">
          <a:xfrm>
            <a:off x="6035523" y="2279683"/>
            <a:ext cx="1349778" cy="26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Получатель</a:t>
            </a:r>
            <a:endParaRPr lang="ru-RU" altLang="ru-RU" sz="1100" b="1" i="1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69" name="Прямоугольник 34"/>
          <p:cNvSpPr>
            <a:spLocks noChangeArrowheads="1"/>
          </p:cNvSpPr>
          <p:nvPr/>
        </p:nvSpPr>
        <p:spPr bwMode="auto">
          <a:xfrm>
            <a:off x="9454564" y="2261895"/>
            <a:ext cx="1117584" cy="26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Получатель</a:t>
            </a:r>
            <a:endParaRPr lang="ru-RU" altLang="ru-RU" sz="1100" b="1" i="1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73" name="Прямоугольник 34"/>
          <p:cNvSpPr>
            <a:spLocks noChangeArrowheads="1"/>
          </p:cNvSpPr>
          <p:nvPr/>
        </p:nvSpPr>
        <p:spPr bwMode="auto">
          <a:xfrm>
            <a:off x="5476614" y="2994719"/>
            <a:ext cx="2633243" cy="3554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1. Создание и заполнение формуляра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«Приходный ордер ф. 0504207 (Безвозмездное внутриведомственное, межведомственное и межбюджетное поступление МЗ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)».</a:t>
            </a:r>
          </a:p>
          <a:p>
            <a:pPr algn="just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2. Отражение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учете.</a:t>
            </a:r>
          </a:p>
          <a:p>
            <a:pPr algn="just">
              <a:lnSpc>
                <a:spcPts val="2000"/>
              </a:lnSpc>
              <a:spcBef>
                <a:spcPts val="0"/>
              </a:spcBef>
              <a:buNone/>
            </a:pPr>
            <a:endParaRPr lang="ru-RU" sz="12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  <a:buNone/>
            </a:pPr>
            <a:r>
              <a:rPr lang="ru-RU" sz="1200" b="1" u="sng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Результат – Отражено в учете принятие к учету объектов НФА в рамках внутриведомственной передачи (  Д 106.хх, 105.хх   К 30404.ххх</a:t>
            </a:r>
            <a:r>
              <a:rPr lang="ru-RU" sz="1200" b="1" u="sng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).</a:t>
            </a:r>
            <a:endParaRPr lang="ru-RU" sz="1200" b="1" u="sng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74" name="Прямоугольник 34"/>
          <p:cNvSpPr>
            <a:spLocks noChangeArrowheads="1"/>
          </p:cNvSpPr>
          <p:nvPr/>
        </p:nvSpPr>
        <p:spPr bwMode="auto">
          <a:xfrm>
            <a:off x="8610600" y="2994719"/>
            <a:ext cx="3102300" cy="414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Направление ответного Извещения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(ф.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504805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)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Отправителю:  </a:t>
            </a:r>
          </a:p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1. Формирование ответного Извещения на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основании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входящего Извещения. </a:t>
            </a:r>
          </a:p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2. Присоединение соответствующего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(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соответствующих)  «Приходных ордеров», созданных на 3-ем шаге.</a:t>
            </a:r>
          </a:p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3. Отражение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учете. </a:t>
            </a:r>
          </a:p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4. Отправление ответного Извещения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по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ЭДО.</a:t>
            </a:r>
          </a:p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endParaRPr lang="ru-RU" sz="12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ru-RU" sz="1200" b="1" u="sng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Результат – Извещение (ф. 0504805) направлено отправителю с заполненной стороной Получателя в части бухгалтерских записей и </a:t>
            </a:r>
            <a:r>
              <a:rPr lang="ru-RU" sz="1200" b="1" u="sng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оформлено </a:t>
            </a:r>
            <a:r>
              <a:rPr lang="ru-RU" sz="1200" b="1" u="sng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соответствующими ЭП. Отправитель получил Извещение.</a:t>
            </a:r>
          </a:p>
        </p:txBody>
      </p:sp>
      <p:sp>
        <p:nvSpPr>
          <p:cNvPr id="79" name="TextBox 78"/>
          <p:cNvSpPr txBox="1"/>
          <p:nvPr/>
        </p:nvSpPr>
        <p:spPr bwMode="auto">
          <a:xfrm>
            <a:off x="3645967" y="2410051"/>
            <a:ext cx="453308" cy="55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ru-RU" sz="3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 bwMode="auto">
          <a:xfrm>
            <a:off x="6333626" y="2440720"/>
            <a:ext cx="731920" cy="55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endParaRPr lang="ru-RU" sz="3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 bwMode="auto">
          <a:xfrm>
            <a:off x="9749284" y="2410051"/>
            <a:ext cx="661755" cy="55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endParaRPr lang="ru-RU" sz="3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Стрелка вправо 86"/>
          <p:cNvSpPr/>
          <p:nvPr/>
        </p:nvSpPr>
        <p:spPr>
          <a:xfrm rot="5400000">
            <a:off x="3648139" y="5926867"/>
            <a:ext cx="304800" cy="136575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3815618" y="44047"/>
            <a:ext cx="1" cy="114300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трелка вправо 63"/>
          <p:cNvSpPr/>
          <p:nvPr/>
        </p:nvSpPr>
        <p:spPr>
          <a:xfrm>
            <a:off x="2068238" y="2656009"/>
            <a:ext cx="779364" cy="235723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65" name="Стрелка вправо 64"/>
          <p:cNvSpPr/>
          <p:nvPr/>
        </p:nvSpPr>
        <p:spPr>
          <a:xfrm>
            <a:off x="7998139" y="2648943"/>
            <a:ext cx="779364" cy="235723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66" name="Стрелка вправо 65"/>
          <p:cNvSpPr/>
          <p:nvPr/>
        </p:nvSpPr>
        <p:spPr>
          <a:xfrm>
            <a:off x="4899633" y="2656009"/>
            <a:ext cx="779364" cy="235723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68" name="Стрелка вправо 67"/>
          <p:cNvSpPr/>
          <p:nvPr/>
        </p:nvSpPr>
        <p:spPr>
          <a:xfrm rot="5400000">
            <a:off x="6547186" y="4960913"/>
            <a:ext cx="304800" cy="136575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70" name="Стрелка вправо 69"/>
          <p:cNvSpPr/>
          <p:nvPr/>
        </p:nvSpPr>
        <p:spPr>
          <a:xfrm rot="5400000">
            <a:off x="9929243" y="5207132"/>
            <a:ext cx="304800" cy="136575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71" name="object 9"/>
          <p:cNvSpPr/>
          <p:nvPr/>
        </p:nvSpPr>
        <p:spPr>
          <a:xfrm>
            <a:off x="9619652" y="1033144"/>
            <a:ext cx="2573045" cy="47791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</p:spTree>
    <p:extLst>
      <p:ext uri="{BB962C8B-B14F-4D97-AF65-F5344CB8AC3E}">
        <p14:creationId xmlns:p14="http://schemas.microsoft.com/office/powerpoint/2010/main" val="1335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3079754" y="315979"/>
            <a:ext cx="9024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Процесс формирования извещения (ф</a:t>
            </a:r>
            <a:r>
              <a:rPr lang="ru-RU" sz="180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. 0504805) </a:t>
            </a:r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 в ГИИС «Электронный бюджет»</a:t>
            </a:r>
            <a:endParaRPr lang="ru-RU" sz="1800" b="1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4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4"/>
          <a:stretch>
            <a:fillRect/>
          </a:stretch>
        </p:blipFill>
        <p:spPr>
          <a:xfrm>
            <a:off x="918502" y="1249654"/>
            <a:ext cx="10328985" cy="5476828"/>
          </a:xfrm>
          <a:prstGeom prst="rect">
            <a:avLst/>
          </a:prstGeom>
          <a:effectLst>
            <a:outerShdw blurRad="50800" dist="25400" algn="ctr" rotWithShape="0">
              <a:srgbClr val="000000"/>
            </a:outerShdw>
          </a:effectLst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3252214" y="55289"/>
            <a:ext cx="1" cy="114300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04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2083" t="27037" r="17501" b="17407"/>
          <a:stretch/>
        </p:blipFill>
        <p:spPr>
          <a:xfrm>
            <a:off x="946805" y="1206224"/>
            <a:ext cx="10363200" cy="5323561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3353152" y="381000"/>
            <a:ext cx="8838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Печатная форма </a:t>
            </a:r>
            <a:r>
              <a:rPr lang="ru-RU" sz="18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извещения </a:t>
            </a:r>
            <a:r>
              <a:rPr lang="ru-RU" sz="1800" b="1" dirty="0">
                <a:solidFill>
                  <a:srgbClr val="11437F"/>
                </a:solidFill>
                <a:cs typeface="Arial" panose="020B0604020202020204" pitchFamily="34" charset="0"/>
              </a:rPr>
              <a:t>(ф. 0504805)  в ГИИС «</a:t>
            </a:r>
            <a:r>
              <a:rPr lang="ru-RU" sz="18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Электронный бюджет»</a:t>
            </a:r>
            <a:endParaRPr lang="ru-RU" sz="1800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5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3353151" y="55289"/>
            <a:ext cx="1" cy="114300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96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3276600" y="387780"/>
            <a:ext cx="8838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Проблемы при использовании извещений (ф</a:t>
            </a:r>
            <a:r>
              <a:rPr lang="ru-RU" sz="180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. 0504805) </a:t>
            </a:r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 в ГИИС «Электронный бюджет»</a:t>
            </a:r>
            <a:endParaRPr lang="ru-RU" sz="1800" b="1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6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Прямоугольник 34"/>
          <p:cNvSpPr>
            <a:spLocks noChangeArrowheads="1"/>
          </p:cNvSpPr>
          <p:nvPr/>
        </p:nvSpPr>
        <p:spPr bwMode="auto">
          <a:xfrm>
            <a:off x="455703" y="1752600"/>
            <a:ext cx="4836649" cy="348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Проблема:</a:t>
            </a:r>
            <a:endParaRPr lang="ru-RU" altLang="ru-RU" sz="22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34"/>
          <p:cNvSpPr>
            <a:spLocks noChangeArrowheads="1"/>
          </p:cNvSpPr>
          <p:nvPr/>
        </p:nvSpPr>
        <p:spPr bwMode="auto">
          <a:xfrm>
            <a:off x="6801875" y="1752600"/>
            <a:ext cx="4836649" cy="348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Решение:</a:t>
            </a:r>
            <a:endParaRPr lang="ru-RU" altLang="ru-RU" sz="22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34"/>
          <p:cNvSpPr>
            <a:spLocks noChangeArrowheads="1"/>
          </p:cNvSpPr>
          <p:nvPr/>
        </p:nvSpPr>
        <p:spPr bwMode="auto">
          <a:xfrm>
            <a:off x="455703" y="2395179"/>
            <a:ext cx="4836649" cy="342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Не </a:t>
            </a: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осуществляется списание с 22 </a:t>
            </a:r>
            <a:r>
              <a:rPr lang="ru-RU" altLang="ru-RU" sz="1400" dirty="0" err="1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забалансового</a:t>
            </a: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счета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4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400" dirty="0" smtClean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Не </a:t>
            </a: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отправляется обратный квиток </a:t>
            </a:r>
            <a:endParaRPr lang="ru-RU" altLang="ru-RU" sz="1400" dirty="0" smtClean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4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400" dirty="0" smtClean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Не </a:t>
            </a: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формируется исходящее Извещение (ф. 0504805</a:t>
            </a: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)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4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400" dirty="0" smtClean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Входящее </a:t>
            </a: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Извещение (ф.  0504805) не поступило в </a:t>
            </a: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задачник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4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При </a:t>
            </a: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сверке обнаружены </a:t>
            </a: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несоответствия </a:t>
            </a: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показателей</a:t>
            </a:r>
          </a:p>
        </p:txBody>
      </p:sp>
      <p:sp>
        <p:nvSpPr>
          <p:cNvPr id="25" name="Прямоугольник 34"/>
          <p:cNvSpPr>
            <a:spLocks noChangeArrowheads="1"/>
          </p:cNvSpPr>
          <p:nvPr/>
        </p:nvSpPr>
        <p:spPr bwMode="auto">
          <a:xfrm>
            <a:off x="6801875" y="2395179"/>
            <a:ext cx="4836649" cy="368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Проверить актуальность (действие 22 </a:t>
            </a:r>
            <a:r>
              <a:rPr lang="ru-RU" altLang="ru-RU" sz="1400" dirty="0" err="1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забалансового</a:t>
            </a: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 счета) – переход на новый План </a:t>
            </a: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счетов.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4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Проверить правильность </a:t>
            </a: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заполнения Справочников (см. Инструкцию</a:t>
            </a: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).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4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Обратиться в службу технической поддержки и зарегистрировать </a:t>
            </a: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обращение.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4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Направить сообщение на адрес BychkovaIS@roskazna.ru для повторной </a:t>
            </a: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выгрузки.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4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4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Направить сообщение на адрес kuharenkovas@roskazna.ru, </a:t>
            </a:r>
            <a:r>
              <a:rPr lang="ru-RU" altLang="ru-RU" sz="14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elborisova@roskazna.ru.</a:t>
            </a:r>
            <a:endParaRPr lang="ru-RU" altLang="ru-RU" sz="14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5486400" y="2590800"/>
            <a:ext cx="1143000" cy="0"/>
          </a:xfrm>
          <a:prstGeom prst="straightConnector1">
            <a:avLst/>
          </a:prstGeom>
          <a:ln w="349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5486400" y="3352800"/>
            <a:ext cx="1143000" cy="0"/>
          </a:xfrm>
          <a:prstGeom prst="straightConnector1">
            <a:avLst/>
          </a:prstGeom>
          <a:ln w="349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5486400" y="4114800"/>
            <a:ext cx="1143000" cy="0"/>
          </a:xfrm>
          <a:prstGeom prst="straightConnector1">
            <a:avLst/>
          </a:prstGeom>
          <a:ln w="349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5486400" y="4876800"/>
            <a:ext cx="1143000" cy="0"/>
          </a:xfrm>
          <a:prstGeom prst="straightConnector1">
            <a:avLst/>
          </a:prstGeom>
          <a:ln w="349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5486400" y="5635855"/>
            <a:ext cx="1143000" cy="0"/>
          </a:xfrm>
          <a:prstGeom prst="straightConnector1">
            <a:avLst/>
          </a:prstGeom>
          <a:ln w="3492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3815618" y="44047"/>
            <a:ext cx="1" cy="114300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4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3388970" y="410606"/>
            <a:ext cx="878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Извещение </a:t>
            </a:r>
            <a:r>
              <a:rPr lang="ru-RU" sz="180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(ф. 0504805) – передача НФА </a:t>
            </a:r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</a:t>
            </a:r>
            <a:r>
              <a:rPr lang="en-US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собственного склада</a:t>
            </a:r>
            <a:endParaRPr lang="ru-RU" sz="1800" b="1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7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2" name="Прямоугольник 34"/>
          <p:cNvSpPr>
            <a:spLocks noChangeArrowheads="1"/>
          </p:cNvSpPr>
          <p:nvPr/>
        </p:nvSpPr>
        <p:spPr bwMode="auto">
          <a:xfrm>
            <a:off x="222015" y="2769005"/>
            <a:ext cx="2339048" cy="43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1. Направление исходящего Извещения (ф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. 0504805) – ЭДО</a:t>
            </a:r>
          </a:p>
        </p:txBody>
      </p:sp>
      <p:sp>
        <p:nvSpPr>
          <p:cNvPr id="34" name="Прямоугольник 34"/>
          <p:cNvSpPr>
            <a:spLocks noChangeArrowheads="1"/>
          </p:cNvSpPr>
          <p:nvPr/>
        </p:nvSpPr>
        <p:spPr bwMode="auto">
          <a:xfrm>
            <a:off x="506710" y="1852398"/>
            <a:ext cx="1197770" cy="26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b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Отправитель</a:t>
            </a:r>
            <a:endParaRPr lang="ru-RU" altLang="ru-RU" sz="1100" b="1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849081" y="2048942"/>
            <a:ext cx="453308" cy="55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3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 34"/>
          <p:cNvSpPr>
            <a:spLocks noChangeArrowheads="1"/>
          </p:cNvSpPr>
          <p:nvPr/>
        </p:nvSpPr>
        <p:spPr bwMode="auto">
          <a:xfrm>
            <a:off x="3614878" y="1918139"/>
            <a:ext cx="1156809" cy="26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Получатель</a:t>
            </a:r>
            <a:endParaRPr lang="ru-RU" altLang="ru-RU" sz="1100" b="1" i="1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34"/>
          <p:cNvSpPr>
            <a:spLocks noChangeArrowheads="1"/>
          </p:cNvSpPr>
          <p:nvPr/>
        </p:nvSpPr>
        <p:spPr bwMode="auto">
          <a:xfrm>
            <a:off x="2643091" y="2740702"/>
            <a:ext cx="2859121" cy="317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1. Получение входящего Извещения 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(ф. 0504805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), автоматическое создание электронного документа поставщика (далее – ЭДП).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2. Принятие 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 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работу. 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3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. Отражение 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 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учете. 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4. Направление 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по ЭДО 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квитка </a:t>
            </a:r>
            <a:r>
              <a:rPr lang="ru-RU" alt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 принятии </a:t>
            </a:r>
            <a:r>
              <a:rPr lang="ru-RU" alt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Извещения.</a:t>
            </a: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100" dirty="0" smtClean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100" b="1" u="sng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Результат  - </a:t>
            </a:r>
            <a:r>
              <a:rPr lang="ru-RU" sz="1100" b="1" u="sng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 ЭДП создан, Квиток направлен.</a:t>
            </a:r>
            <a:endParaRPr lang="ru-RU" sz="1100" b="1" u="sng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100" dirty="0" smtClean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34"/>
          <p:cNvSpPr>
            <a:spLocks noChangeArrowheads="1"/>
          </p:cNvSpPr>
          <p:nvPr/>
        </p:nvSpPr>
        <p:spPr bwMode="auto">
          <a:xfrm>
            <a:off x="6500412" y="1918139"/>
            <a:ext cx="1349778" cy="26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Получатель</a:t>
            </a:r>
            <a:endParaRPr lang="ru-RU" altLang="ru-RU" sz="1200" b="1" i="1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69" name="Прямоугольник 34"/>
          <p:cNvSpPr>
            <a:spLocks noChangeArrowheads="1"/>
          </p:cNvSpPr>
          <p:nvPr/>
        </p:nvSpPr>
        <p:spPr bwMode="auto">
          <a:xfrm>
            <a:off x="9672731" y="1918139"/>
            <a:ext cx="1117584" cy="26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100" b="1" i="1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Получатель</a:t>
            </a:r>
            <a:endParaRPr lang="ru-RU" altLang="ru-RU" sz="1200" b="1" i="1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73" name="Прямоугольник 34"/>
          <p:cNvSpPr>
            <a:spLocks noChangeArrowheads="1"/>
          </p:cNvSpPr>
          <p:nvPr/>
        </p:nvSpPr>
        <p:spPr bwMode="auto">
          <a:xfrm>
            <a:off x="5710921" y="2740702"/>
            <a:ext cx="2633243" cy="304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1. Заполнение формуляра Приходный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ордер ф. 0504207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на основании ЭДП, созданного автоматически.</a:t>
            </a:r>
          </a:p>
          <a:p>
            <a:pPr algn="just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2. Отражение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учете.</a:t>
            </a:r>
          </a:p>
          <a:p>
            <a:pPr algn="just">
              <a:lnSpc>
                <a:spcPts val="20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  <a:buNone/>
            </a:pPr>
            <a:r>
              <a:rPr lang="ru-RU" sz="1100" b="1" u="sng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Результат – Отражено в учете принятие к учету объектов НФА в рамках внутриведомственной передачи </a:t>
            </a:r>
            <a:r>
              <a:rPr lang="ru-RU" sz="1100" b="1" u="sng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(Д 101.хх</a:t>
            </a:r>
            <a:r>
              <a:rPr lang="ru-RU" sz="1100" b="1" u="sng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, 105.хх, </a:t>
            </a:r>
            <a:r>
              <a:rPr lang="ru-RU" sz="1100" b="1" u="sng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106.хх   </a:t>
            </a:r>
            <a:r>
              <a:rPr lang="ru-RU" sz="1100" b="1" u="sng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К 30404.ххх)</a:t>
            </a:r>
          </a:p>
        </p:txBody>
      </p:sp>
      <p:sp>
        <p:nvSpPr>
          <p:cNvPr id="74" name="Прямоугольник 34"/>
          <p:cNvSpPr>
            <a:spLocks noChangeArrowheads="1"/>
          </p:cNvSpPr>
          <p:nvPr/>
        </p:nvSpPr>
        <p:spPr bwMode="auto">
          <a:xfrm>
            <a:off x="8680373" y="2740702"/>
            <a:ext cx="3102300" cy="368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Направление ответного Извещения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(ф.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504805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)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Отправителю:  </a:t>
            </a:r>
          </a:p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1. Формирование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на основании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входящего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Извещения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2. Присоединение соответствующего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(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соответствующих)  Приходных ордеров. </a:t>
            </a:r>
          </a:p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3. Отражение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в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учете. </a:t>
            </a:r>
          </a:p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4. Отправление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по </a:t>
            </a:r>
            <a:r>
              <a:rPr lang="ru-RU" sz="1100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ЭДО.</a:t>
            </a:r>
          </a:p>
          <a:p>
            <a:pPr algn="just">
              <a:lnSpc>
                <a:spcPts val="1800"/>
              </a:lnSpc>
              <a:spcBef>
                <a:spcPts val="0"/>
              </a:spcBef>
              <a:buNone/>
            </a:pPr>
            <a:endParaRPr lang="ru-RU" sz="1100" dirty="0">
              <a:solidFill>
                <a:srgbClr val="002060"/>
              </a:solidFill>
              <a:latin typeface="Arial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800"/>
              </a:lnSpc>
              <a:buNone/>
            </a:pPr>
            <a:r>
              <a:rPr lang="ru-RU" sz="1100" b="1" u="sng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Результат – Извещение (ф. 0504805) направлено отправителю с заполненной стороной Получателя в части бухгалтерских записей и </a:t>
            </a:r>
            <a:r>
              <a:rPr lang="ru-RU" sz="1100" b="1" u="sng" dirty="0" smtClean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оформлено </a:t>
            </a:r>
            <a:r>
              <a:rPr lang="ru-RU" sz="1100" b="1" u="sng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соответствующими ЭП. Отправитель получил Извещение.</a:t>
            </a: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3815618" y="44047"/>
            <a:ext cx="1" cy="114300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 bwMode="auto">
          <a:xfrm>
            <a:off x="3911863" y="2084716"/>
            <a:ext cx="453308" cy="55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ru-RU" sz="3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 bwMode="auto">
          <a:xfrm>
            <a:off x="6721522" y="2048942"/>
            <a:ext cx="731920" cy="55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endParaRPr lang="ru-RU" sz="3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 bwMode="auto">
          <a:xfrm>
            <a:off x="9900646" y="2080353"/>
            <a:ext cx="661755" cy="55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endParaRPr lang="ru-RU" sz="3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Стрелка вправо 70"/>
          <p:cNvSpPr/>
          <p:nvPr/>
        </p:nvSpPr>
        <p:spPr>
          <a:xfrm>
            <a:off x="2171381" y="2306823"/>
            <a:ext cx="779364" cy="235723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72" name="Стрелка вправо 71"/>
          <p:cNvSpPr/>
          <p:nvPr/>
        </p:nvSpPr>
        <p:spPr>
          <a:xfrm>
            <a:off x="5115581" y="2298293"/>
            <a:ext cx="779364" cy="235723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86" name="Стрелка вправо 85"/>
          <p:cNvSpPr/>
          <p:nvPr/>
        </p:nvSpPr>
        <p:spPr>
          <a:xfrm>
            <a:off x="8034334" y="2298293"/>
            <a:ext cx="779364" cy="235723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91" name="Стрелка вправо 90"/>
          <p:cNvSpPr/>
          <p:nvPr/>
        </p:nvSpPr>
        <p:spPr>
          <a:xfrm rot="5400000">
            <a:off x="6879398" y="4193342"/>
            <a:ext cx="304800" cy="136575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92" name="Стрелка вправо 91"/>
          <p:cNvSpPr/>
          <p:nvPr/>
        </p:nvSpPr>
        <p:spPr>
          <a:xfrm rot="5400000">
            <a:off x="10125935" y="4770423"/>
            <a:ext cx="304800" cy="136575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93" name="object 9"/>
          <p:cNvSpPr/>
          <p:nvPr/>
        </p:nvSpPr>
        <p:spPr>
          <a:xfrm>
            <a:off x="9618955" y="986624"/>
            <a:ext cx="2573045" cy="47791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</p:spTree>
    <p:extLst>
      <p:ext uri="{BB962C8B-B14F-4D97-AF65-F5344CB8AC3E}">
        <p14:creationId xmlns:p14="http://schemas.microsoft.com/office/powerpoint/2010/main" val="353917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4098195" y="436612"/>
            <a:ext cx="5960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Сверка</a:t>
            </a:r>
            <a:endParaRPr lang="ru-RU" sz="1800" b="1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8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6845" y="1561643"/>
            <a:ext cx="10214166" cy="3980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spcAft>
                <a:spcPts val="1200"/>
              </a:spcAft>
            </a:pPr>
            <a:r>
              <a:rPr lang="ru-RU" sz="1800" b="1" u="sng" dirty="0" smtClean="0">
                <a:solidFill>
                  <a:srgbClr val="11437F"/>
                </a:solidFill>
              </a:rPr>
              <a:t>Межрегиональное бухгалтерское УФК осуществляет:</a:t>
            </a:r>
          </a:p>
          <a:p>
            <a:pPr lvl="0" algn="ctr">
              <a:lnSpc>
                <a:spcPct val="150000"/>
              </a:lnSpc>
              <a:spcAft>
                <a:spcPts val="1200"/>
              </a:spcAft>
            </a:pPr>
            <a:endParaRPr lang="ru-RU" sz="1800" b="1" u="sng" dirty="0">
              <a:solidFill>
                <a:srgbClr val="11437F"/>
              </a:solidFill>
            </a:endParaRPr>
          </a:p>
          <a:p>
            <a:pPr lvl="0">
              <a:lnSpc>
                <a:spcPct val="1500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11437F"/>
                </a:solidFill>
              </a:rPr>
              <a:t>1. Информирование </a:t>
            </a:r>
            <a:r>
              <a:rPr lang="ru-RU" sz="1800" dirty="0">
                <a:solidFill>
                  <a:srgbClr val="11437F"/>
                </a:solidFill>
              </a:rPr>
              <a:t>в чате </a:t>
            </a:r>
            <a:r>
              <a:rPr lang="ru-RU" sz="1800" dirty="0" smtClean="0">
                <a:solidFill>
                  <a:srgbClr val="11437F"/>
                </a:solidFill>
              </a:rPr>
              <a:t>«ФК. </a:t>
            </a:r>
            <a:r>
              <a:rPr lang="ru-RU" sz="1800" dirty="0">
                <a:solidFill>
                  <a:srgbClr val="11437F"/>
                </a:solidFill>
              </a:rPr>
              <a:t>Централизация </a:t>
            </a:r>
            <a:r>
              <a:rPr lang="ru-RU" sz="1800" dirty="0" smtClean="0">
                <a:solidFill>
                  <a:srgbClr val="11437F"/>
                </a:solidFill>
              </a:rPr>
              <a:t>ФОИВ» </a:t>
            </a:r>
            <a:r>
              <a:rPr lang="ru-RU" sz="1800" dirty="0">
                <a:solidFill>
                  <a:srgbClr val="11437F"/>
                </a:solidFill>
              </a:rPr>
              <a:t>о направленных Извещениях (ф. </a:t>
            </a:r>
            <a:r>
              <a:rPr lang="ru-RU" sz="1800" dirty="0" smtClean="0">
                <a:solidFill>
                  <a:srgbClr val="11437F"/>
                </a:solidFill>
              </a:rPr>
              <a:t>0504805) по </a:t>
            </a:r>
            <a:r>
              <a:rPr lang="ru-RU" sz="1800" dirty="0">
                <a:solidFill>
                  <a:srgbClr val="11437F"/>
                </a:solidFill>
              </a:rPr>
              <a:t>соответствующему государственному контракту</a:t>
            </a:r>
            <a:r>
              <a:rPr lang="ru-RU" sz="1800" dirty="0" smtClean="0">
                <a:solidFill>
                  <a:srgbClr val="11437F"/>
                </a:solidFill>
              </a:rPr>
              <a:t>.</a:t>
            </a:r>
          </a:p>
          <a:p>
            <a:pPr lvl="0">
              <a:lnSpc>
                <a:spcPct val="150000"/>
              </a:lnSpc>
              <a:spcAft>
                <a:spcPts val="1200"/>
              </a:spcAft>
            </a:pPr>
            <a:endParaRPr lang="ru-RU" sz="1800" dirty="0">
              <a:solidFill>
                <a:srgbClr val="11437F"/>
              </a:solidFill>
            </a:endParaRPr>
          </a:p>
          <a:p>
            <a:pPr lvl="0">
              <a:lnSpc>
                <a:spcPct val="150000"/>
              </a:lnSpc>
              <a:spcAft>
                <a:spcPts val="1200"/>
              </a:spcAft>
            </a:pPr>
            <a:r>
              <a:rPr lang="ru-RU" sz="1800" dirty="0">
                <a:solidFill>
                  <a:srgbClr val="11437F"/>
                </a:solidFill>
              </a:rPr>
              <a:t>2</a:t>
            </a:r>
            <a:r>
              <a:rPr lang="ru-RU" sz="1800" dirty="0" smtClean="0">
                <a:solidFill>
                  <a:srgbClr val="11437F"/>
                </a:solidFill>
              </a:rPr>
              <a:t>. Ежеквартальное представление </a:t>
            </a:r>
            <a:r>
              <a:rPr lang="ru-RU" sz="1800" dirty="0">
                <a:solidFill>
                  <a:srgbClr val="11437F"/>
                </a:solidFill>
              </a:rPr>
              <a:t>детализированной информации о направленных Извещениях (ф. 0504805) соответствующему Получателю с указанием реквизитов Извещения, даты проводки на стороне Отправителя и т.д</a:t>
            </a:r>
            <a:r>
              <a:rPr lang="ru-RU" sz="1800" dirty="0" smtClean="0">
                <a:solidFill>
                  <a:srgbClr val="11437F"/>
                </a:solidFill>
              </a:rPr>
              <a:t>. для проведения сверки.</a:t>
            </a:r>
            <a:endParaRPr lang="ru-RU" sz="1800" dirty="0">
              <a:solidFill>
                <a:srgbClr val="11437F"/>
              </a:solidFill>
            </a:endParaRPr>
          </a:p>
        </p:txBody>
      </p:sp>
      <p:sp>
        <p:nvSpPr>
          <p:cNvPr id="23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3810224" y="55289"/>
            <a:ext cx="1" cy="114300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19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4070932" y="422351"/>
            <a:ext cx="5960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Оптимизация бизнес-процесса</a:t>
            </a:r>
            <a:endParaRPr lang="ru-RU" sz="1800" b="1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9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6805" y="2057400"/>
            <a:ext cx="9137597" cy="523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algn="just">
              <a:buFont typeface="+mj-lt"/>
              <a:buAutoNum type="arabicPeriod"/>
            </a:pPr>
            <a:r>
              <a:rPr lang="ru-RU" sz="1600" dirty="0" smtClean="0">
                <a:solidFill>
                  <a:srgbClr val="002060"/>
                </a:solidFill>
              </a:rPr>
              <a:t>Доработать </a:t>
            </a:r>
            <a:r>
              <a:rPr lang="ru-RU" sz="1600" dirty="0">
                <a:solidFill>
                  <a:srgbClr val="002060"/>
                </a:solidFill>
              </a:rPr>
              <a:t>документ </a:t>
            </a:r>
            <a:r>
              <a:rPr lang="ru-RU" sz="1600" u="sng" dirty="0">
                <a:solidFill>
                  <a:srgbClr val="002060"/>
                </a:solidFill>
              </a:rPr>
              <a:t>Входящее </a:t>
            </a:r>
            <a:r>
              <a:rPr lang="ru-RU" sz="1600" u="sng" dirty="0" smtClean="0">
                <a:solidFill>
                  <a:srgbClr val="002060"/>
                </a:solidFill>
              </a:rPr>
              <a:t>извещение</a:t>
            </a:r>
            <a:r>
              <a:rPr lang="ru-RU" sz="1600" dirty="0" smtClean="0">
                <a:solidFill>
                  <a:srgbClr val="002060"/>
                </a:solidFill>
              </a:rPr>
              <a:t> – </a:t>
            </a:r>
            <a:r>
              <a:rPr lang="ru-RU" sz="1600" dirty="0">
                <a:solidFill>
                  <a:srgbClr val="002060"/>
                </a:solidFill>
              </a:rPr>
              <a:t>добавить в него реквизиты документа поставщика: название дату и номер накладной. Передавать эти реквизиты от передающей стороны</a:t>
            </a:r>
            <a:r>
              <a:rPr lang="ru-RU" sz="1600" dirty="0" smtClean="0">
                <a:solidFill>
                  <a:srgbClr val="002060"/>
                </a:solidFill>
              </a:rPr>
              <a:t>.</a:t>
            </a:r>
          </a:p>
          <a:p>
            <a:pPr marL="228600" lvl="0" indent="-228600" algn="just">
              <a:buFont typeface="+mj-lt"/>
              <a:buAutoNum type="arabicPeriod"/>
            </a:pPr>
            <a:endParaRPr lang="ru-RU" sz="1600" dirty="0" smtClean="0">
              <a:solidFill>
                <a:srgbClr val="002060"/>
              </a:solidFill>
            </a:endParaRPr>
          </a:p>
          <a:p>
            <a:pPr marL="228600" lvl="0" indent="-228600" algn="just">
              <a:buFont typeface="+mj-lt"/>
              <a:buAutoNum type="arabicPeriod"/>
            </a:pPr>
            <a:r>
              <a:rPr lang="ru-RU" sz="1600" dirty="0">
                <a:solidFill>
                  <a:srgbClr val="002060"/>
                </a:solidFill>
              </a:rPr>
              <a:t>Авто формирование </a:t>
            </a:r>
            <a:r>
              <a:rPr lang="ru-RU" sz="1600" dirty="0" smtClean="0">
                <a:solidFill>
                  <a:srgbClr val="002060"/>
                </a:solidFill>
              </a:rPr>
              <a:t>«Приходного ордера» </a:t>
            </a:r>
            <a:r>
              <a:rPr lang="ru-RU" sz="1600" dirty="0">
                <a:solidFill>
                  <a:srgbClr val="002060"/>
                </a:solidFill>
              </a:rPr>
              <a:t>на основании данных 22 </a:t>
            </a:r>
            <a:r>
              <a:rPr lang="ru-RU" sz="1600" dirty="0" err="1">
                <a:solidFill>
                  <a:srgbClr val="002060"/>
                </a:solidFill>
              </a:rPr>
              <a:t>забалансового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>счета.</a:t>
            </a:r>
          </a:p>
          <a:p>
            <a:pPr marL="228600" lvl="0" indent="-228600" algn="just">
              <a:buFont typeface="+mj-lt"/>
              <a:buAutoNum type="arabicPeriod"/>
            </a:pPr>
            <a:endParaRPr lang="ru-RU" sz="1600" dirty="0" smtClean="0">
              <a:solidFill>
                <a:srgbClr val="002060"/>
              </a:solidFill>
            </a:endParaRPr>
          </a:p>
          <a:p>
            <a:pPr marL="228600" lvl="0" indent="-228600" algn="just">
              <a:spcAft>
                <a:spcPts val="1200"/>
              </a:spcAft>
              <a:buFont typeface="+mj-lt"/>
              <a:buAutoNum type="arabicPeriod"/>
            </a:pPr>
            <a:r>
              <a:rPr lang="ru-RU" sz="1600" dirty="0" smtClean="0">
                <a:solidFill>
                  <a:srgbClr val="002060"/>
                </a:solidFill>
              </a:rPr>
              <a:t>Авто </a:t>
            </a:r>
            <a:r>
              <a:rPr lang="ru-RU" sz="1600" dirty="0">
                <a:solidFill>
                  <a:srgbClr val="002060"/>
                </a:solidFill>
              </a:rPr>
              <a:t>заполнение и направление обратного Извещения со стороны Получателя на основании отраженного в учете Приходного </a:t>
            </a:r>
            <a:r>
              <a:rPr lang="ru-RU" sz="1600" dirty="0" smtClean="0">
                <a:solidFill>
                  <a:srgbClr val="002060"/>
                </a:solidFill>
              </a:rPr>
              <a:t>ордера.</a:t>
            </a:r>
            <a:endParaRPr lang="ru-RU" sz="1600" dirty="0">
              <a:solidFill>
                <a:srgbClr val="002060"/>
              </a:solidFill>
            </a:endParaRPr>
          </a:p>
          <a:p>
            <a:pPr marL="228600" lvl="0" indent="-228600" algn="just">
              <a:buFont typeface="+mj-lt"/>
              <a:buAutoNum type="arabicPeriod"/>
            </a:pPr>
            <a:r>
              <a:rPr lang="ru-RU" sz="1600" dirty="0" smtClean="0">
                <a:solidFill>
                  <a:srgbClr val="002060"/>
                </a:solidFill>
              </a:rPr>
              <a:t>Доработать </a:t>
            </a:r>
            <a:r>
              <a:rPr lang="ru-RU" sz="1600" dirty="0">
                <a:solidFill>
                  <a:srgbClr val="002060"/>
                </a:solidFill>
              </a:rPr>
              <a:t>журнал (список) документов Исходящие извещения и Входящие извещения: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ru-RU" sz="1600" dirty="0" smtClean="0">
                <a:solidFill>
                  <a:srgbClr val="002060"/>
                </a:solidFill>
              </a:rPr>
              <a:t>добавить </a:t>
            </a:r>
            <a:r>
              <a:rPr lang="ru-RU" sz="1600" dirty="0">
                <a:solidFill>
                  <a:srgbClr val="002060"/>
                </a:solidFill>
              </a:rPr>
              <a:t>графы </a:t>
            </a:r>
            <a:r>
              <a:rPr lang="ru-RU" sz="1600" dirty="0" smtClean="0">
                <a:solidFill>
                  <a:srgbClr val="002060"/>
                </a:solidFill>
              </a:rPr>
              <a:t>с указанием контрагента </a:t>
            </a:r>
            <a:r>
              <a:rPr lang="ru-RU" sz="1600" dirty="0">
                <a:solidFill>
                  <a:srgbClr val="002060"/>
                </a:solidFill>
              </a:rPr>
              <a:t>- </a:t>
            </a:r>
            <a:r>
              <a:rPr lang="ru-RU" sz="1600" dirty="0" smtClean="0">
                <a:solidFill>
                  <a:srgbClr val="002060"/>
                </a:solidFill>
              </a:rPr>
              <a:t>получателя </a:t>
            </a:r>
            <a:r>
              <a:rPr lang="ru-RU" sz="1600" dirty="0">
                <a:solidFill>
                  <a:srgbClr val="002060"/>
                </a:solidFill>
              </a:rPr>
              <a:t>(для входящих - с отправителем) </a:t>
            </a:r>
            <a:r>
              <a:rPr lang="ru-RU" sz="1600" dirty="0" smtClean="0">
                <a:solidFill>
                  <a:srgbClr val="002060"/>
                </a:solidFill>
              </a:rPr>
              <a:t>Извещения </a:t>
            </a:r>
            <a:r>
              <a:rPr lang="ru-RU" sz="1600" dirty="0">
                <a:solidFill>
                  <a:srgbClr val="002060"/>
                </a:solidFill>
              </a:rPr>
              <a:t>для обеспечения возможности </a:t>
            </a:r>
            <a:r>
              <a:rPr lang="ru-RU" sz="1600" dirty="0" smtClean="0">
                <a:solidFill>
                  <a:srgbClr val="002060"/>
                </a:solidFill>
              </a:rPr>
              <a:t>поиска\отбора;</a:t>
            </a:r>
            <a:endParaRPr lang="ru-RU" sz="1600" dirty="0">
              <a:solidFill>
                <a:srgbClr val="002060"/>
              </a:solidFill>
            </a:endParaRPr>
          </a:p>
          <a:p>
            <a:pPr marL="228600" indent="-228600" algn="just">
              <a:buFont typeface="+mj-lt"/>
              <a:buAutoNum type="alphaLcParenR"/>
            </a:pPr>
            <a:r>
              <a:rPr lang="ru-RU" sz="1600" dirty="0" smtClean="0">
                <a:solidFill>
                  <a:srgbClr val="002060"/>
                </a:solidFill>
              </a:rPr>
              <a:t>добавить </a:t>
            </a:r>
            <a:r>
              <a:rPr lang="ru-RU" sz="1600" dirty="0">
                <a:solidFill>
                  <a:srgbClr val="002060"/>
                </a:solidFill>
              </a:rPr>
              <a:t>в документ Извещение реквизит Статус отработки (включая статус Документооборот завершен), вывести этот реквизит в журнал документов для поиска\отбора</a:t>
            </a:r>
            <a:r>
              <a:rPr lang="ru-RU" sz="1600" dirty="0" smtClean="0">
                <a:solidFill>
                  <a:srgbClr val="002060"/>
                </a:solidFill>
              </a:rPr>
              <a:t>.</a:t>
            </a:r>
          </a:p>
          <a:p>
            <a:pPr marL="171450" indent="-171450" algn="just">
              <a:buFontTx/>
              <a:buChar char="-"/>
            </a:pPr>
            <a:endParaRPr lang="ru-RU" sz="1600" dirty="0" smtClean="0">
              <a:solidFill>
                <a:srgbClr val="002060"/>
              </a:solidFill>
            </a:endParaRPr>
          </a:p>
          <a:p>
            <a:pPr algn="just">
              <a:spcAft>
                <a:spcPts val="1200"/>
              </a:spcAft>
            </a:pPr>
            <a:r>
              <a:rPr lang="ru-RU" sz="1600" dirty="0" smtClean="0">
                <a:solidFill>
                  <a:srgbClr val="002060"/>
                </a:solidFill>
              </a:rPr>
              <a:t>5. </a:t>
            </a:r>
            <a:r>
              <a:rPr lang="ru-RU" sz="1600" dirty="0">
                <a:solidFill>
                  <a:srgbClr val="002060"/>
                </a:solidFill>
              </a:rPr>
              <a:t>Обеспечить вывод в печатной форме </a:t>
            </a:r>
            <a:r>
              <a:rPr lang="ru-RU" sz="1600" dirty="0" smtClean="0">
                <a:solidFill>
                  <a:srgbClr val="002060"/>
                </a:solidFill>
              </a:rPr>
              <a:t>Извещения </a:t>
            </a:r>
            <a:r>
              <a:rPr lang="ru-RU" sz="1600" dirty="0">
                <a:solidFill>
                  <a:srgbClr val="002060"/>
                </a:solidFill>
              </a:rPr>
              <a:t>с проводками и передающей и принимающей стороны подписи обоих сторон. Сейчас выводятся подписи только одной </a:t>
            </a:r>
            <a:r>
              <a:rPr lang="ru-RU" sz="1600" dirty="0" smtClean="0">
                <a:solidFill>
                  <a:srgbClr val="002060"/>
                </a:solidFill>
              </a:rPr>
              <a:t>стороны.</a:t>
            </a:r>
            <a:endParaRPr lang="ru-RU" sz="1600" dirty="0">
              <a:solidFill>
                <a:srgbClr val="002060"/>
              </a:solidFill>
            </a:endParaRPr>
          </a:p>
          <a:p>
            <a:pPr lvl="0" algn="just">
              <a:lnSpc>
                <a:spcPct val="150000"/>
              </a:lnSpc>
              <a:spcAft>
                <a:spcPts val="1200"/>
              </a:spcAft>
            </a:pPr>
            <a:endParaRPr lang="ru-RU" sz="2000" dirty="0">
              <a:solidFill>
                <a:srgbClr val="11437F"/>
              </a:solidFill>
            </a:endParaRPr>
          </a:p>
        </p:txBody>
      </p:sp>
      <p:sp>
        <p:nvSpPr>
          <p:cNvPr id="23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3815618" y="44047"/>
            <a:ext cx="1" cy="114300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58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1245412" y="962215"/>
            <a:ext cx="10489388" cy="4571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object 8"/>
          <p:cNvSpPr/>
          <p:nvPr/>
        </p:nvSpPr>
        <p:spPr>
          <a:xfrm flipV="1">
            <a:off x="176041" y="6263237"/>
            <a:ext cx="11854680" cy="161807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3429000" y="2916548"/>
            <a:ext cx="7847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 </a:t>
            </a:r>
            <a:endParaRPr lang="ru-RU" sz="3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1" y="6452477"/>
            <a:ext cx="2294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l"/>
            <a:r>
              <a:rPr lang="en-US" dirty="0"/>
              <a:t>https://mbufk.roskazna.gov.ru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744722" y="6425044"/>
            <a:ext cx="2285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</a:rPr>
              <a:t>2021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28601" y="228600"/>
            <a:ext cx="914400" cy="838200"/>
            <a:chOff x="10200622" y="4176732"/>
            <a:chExt cx="1334257" cy="1309668"/>
          </a:xfrm>
        </p:grpSpPr>
        <p:sp>
          <p:nvSpPr>
            <p:cNvPr id="14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17" name="30688_html_m284ef2b5.png" descr="30688_html_m284ef2b5.png"/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8" name="Группа 17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26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7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8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23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4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5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20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1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2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16108" y="329937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</p:spTree>
    <p:extLst>
      <p:ext uri="{BB962C8B-B14F-4D97-AF65-F5344CB8AC3E}">
        <p14:creationId xmlns:p14="http://schemas.microsoft.com/office/powerpoint/2010/main" val="239546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13642</TotalTime>
  <Words>930</Words>
  <Application>Microsoft Office PowerPoint</Application>
  <PresentationFormat>Широкоэкранный</PresentationFormat>
  <Paragraphs>135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 Neue Medium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Admin</cp:lastModifiedBy>
  <cp:revision>269</cp:revision>
  <cp:lastPrinted>2021-01-15T06:00:22Z</cp:lastPrinted>
  <dcterms:created xsi:type="dcterms:W3CDTF">2019-07-31T16:47:50Z</dcterms:created>
  <dcterms:modified xsi:type="dcterms:W3CDTF">2021-05-20T19:37:23Z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